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9F89FD-D92E-4CD1-B2FC-B66EA631BBBA}">
  <a:tblStyle styleId="{EF9F89FD-D92E-4CD1-B2FC-B66EA631BB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519a674a7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519a674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our presentation. We are the Medical Billing Virtual Assistant team and we are ready to shape the future of medical coding.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e364eb875_6_5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e364eb875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stage we have an ensemble of 16 models which leverage the information learned in the previous layer. This improves both speed and precision for training and inference.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overall we have a total of 66 labels: 16 labels that predict the diagnosis chapters in layer 1 and 50 labels that predict more granular disease categories in layer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next slide we will walk you through the evolution of our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d13593dd2_27_1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d13593dd2_2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off the bat we knew that we had a difficult problem at hand with about 8000 frequently referenced ICD codes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substantial effort and experimentation we were able to improve our model performance 4 folds from an F1 score of 0.2 when we started to an F1 score of 0.78 in our final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key </a:t>
            </a:r>
            <a:r>
              <a:rPr lang="en"/>
              <a:t>strategies</a:t>
            </a:r>
            <a:r>
              <a:rPr lang="en"/>
              <a:t> that lead to this improvement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First and foremost - Identifying the high level categorization which we refer to as 16 chapter labels in layer 1 and 50 disease categories in layer 2</a:t>
            </a:r>
            <a:endParaRPr/>
          </a:p>
          <a:p>
            <a:pPr indent="-317500" lvl="0" marL="457200" rtl="0" algn="l">
              <a:spcBef>
                <a:spcPts val="0"/>
              </a:spcBef>
              <a:spcAft>
                <a:spcPts val="0"/>
              </a:spcAft>
              <a:buSzPts val="1400"/>
              <a:buAutoNum type="arabicPeriod"/>
            </a:pPr>
            <a:r>
              <a:rPr lang="en"/>
              <a:t>Moreover we built in transfer learning from layer 1 to layer 2 in order to improve precision and reduce training and inference time</a:t>
            </a:r>
            <a:endParaRPr/>
          </a:p>
          <a:p>
            <a:pPr indent="-317500" lvl="0" marL="457200" rtl="0" algn="l">
              <a:spcBef>
                <a:spcPts val="0"/>
              </a:spcBef>
              <a:spcAft>
                <a:spcPts val="0"/>
              </a:spcAft>
              <a:buSzPts val="1400"/>
              <a:buAutoNum type="arabicPeriod"/>
            </a:pPr>
            <a:r>
              <a:rPr lang="en"/>
              <a:t>We also undersampled the data to </a:t>
            </a:r>
            <a:r>
              <a:rPr lang="en"/>
              <a:t>achieve</a:t>
            </a:r>
            <a:r>
              <a:rPr lang="en"/>
              <a:t> balanced labels. This lead to an improvement of 15% in F1 score over the original </a:t>
            </a:r>
            <a:r>
              <a:rPr lang="en"/>
              <a:t>unbalanced</a:t>
            </a:r>
            <a:r>
              <a:rPr lang="en"/>
              <a:t> dataset</a:t>
            </a:r>
            <a:endParaRPr/>
          </a:p>
          <a:p>
            <a:pPr indent="-317500" lvl="0" marL="457200" rtl="0" algn="l">
              <a:spcBef>
                <a:spcPts val="0"/>
              </a:spcBef>
              <a:spcAft>
                <a:spcPts val="0"/>
              </a:spcAft>
              <a:buSzPts val="1400"/>
              <a:buAutoNum type="arabicPeriod"/>
            </a:pPr>
            <a:r>
              <a:rPr lang="en"/>
              <a:t>And finally we were able to boost the performance by another 14% in layer 1 and 22% in layer 2 through text augmentation. We essentially multiplied the training data by randomly reordering the sentence grouping which was developed in the pre-processing layer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13593dd2_6_3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13593dd2_6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we compare our model with existing work in the task of predicting medical diagnosis from clinical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were thrilled to see that we clearly outperform several of the existing models in this domain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believe we were able to </a:t>
            </a:r>
            <a:r>
              <a:rPr lang="en"/>
              <a:t>achieve</a:t>
            </a:r>
            <a:r>
              <a:rPr lang="en"/>
              <a:t> this through teamwork, strong model strategies and a lot of patience…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 next Gaurav will walk us through a brief demo of our web application to see all of this in action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e364eb875_0_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e364eb8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Gaurav</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e364eb875_0_91: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364eb87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From our demo, we can see the benefit of MBVA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can go from notes to billing codes in seconds and reduce the rate of errors .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allows coders to concentrate on complex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MBVA gains efficiencies across the healthcare industry: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1.</a:t>
            </a:r>
            <a:r>
              <a:rPr lang="en" sz="700">
                <a:solidFill>
                  <a:schemeClr val="dk1"/>
                </a:solidFill>
                <a:latin typeface="Times New Roman"/>
                <a:ea typeface="Times New Roman"/>
                <a:cs typeface="Times New Roman"/>
                <a:sym typeface="Times New Roman"/>
              </a:rPr>
              <a:t>   </a:t>
            </a:r>
            <a:r>
              <a:rPr lang="en">
                <a:solidFill>
                  <a:schemeClr val="dk1"/>
                </a:solidFill>
              </a:rPr>
              <a:t>The Billing team introduce fewer errors &amp; therefore have higher productivity</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2.</a:t>
            </a:r>
            <a:r>
              <a:rPr lang="en" sz="700">
                <a:solidFill>
                  <a:schemeClr val="dk1"/>
                </a:solidFill>
                <a:latin typeface="Times New Roman"/>
                <a:ea typeface="Times New Roman"/>
                <a:cs typeface="Times New Roman"/>
                <a:sym typeface="Times New Roman"/>
              </a:rPr>
              <a:t>   </a:t>
            </a:r>
            <a:r>
              <a:rPr lang="en">
                <a:solidFill>
                  <a:schemeClr val="dk1"/>
                </a:solidFill>
              </a:rPr>
              <a:t>Medical Staff are able to spend more time with patients</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3.</a:t>
            </a:r>
            <a:r>
              <a:rPr lang="en" sz="700">
                <a:solidFill>
                  <a:schemeClr val="dk1"/>
                </a:solidFill>
                <a:latin typeface="Times New Roman"/>
                <a:ea typeface="Times New Roman"/>
                <a:cs typeface="Times New Roman"/>
                <a:sym typeface="Times New Roman"/>
              </a:rPr>
              <a:t>   </a:t>
            </a:r>
            <a:r>
              <a:rPr lang="en">
                <a:solidFill>
                  <a:schemeClr val="dk1"/>
                </a:solidFill>
              </a:rPr>
              <a:t>Insurers have lower costs because of more consistency &amp; less auditing</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4.</a:t>
            </a:r>
            <a:r>
              <a:rPr lang="en" sz="700">
                <a:solidFill>
                  <a:schemeClr val="dk1"/>
                </a:solidFill>
                <a:latin typeface="Times New Roman"/>
                <a:ea typeface="Times New Roman"/>
                <a:cs typeface="Times New Roman"/>
                <a:sym typeface="Times New Roman"/>
              </a:rPr>
              <a:t>   </a:t>
            </a:r>
            <a:r>
              <a:rPr lang="en">
                <a:solidFill>
                  <a:schemeClr val="dk1"/>
                </a:solidFill>
              </a:rPr>
              <a:t>Patients have additional transparency with their claims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d13593dd2_28_2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d13593dd2_2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roadmap for the future includes a number of improvements to our product: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will work to improve the accuracy of our models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We will expand our product to predict medical procedures &amp; other codes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Eventually, our goal is for integration with an existing Electronic medical record system</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And, finally to Offer a writing assistant for physician notes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13593dd2_28_5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13593dd2_2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Pictured here are the members of our team and their significant area of contribution on this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thank you for your time and attention and will now take any questions from the audience.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13593dd2_28_7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13593dd2_2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6846a10d7_4_9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6846a10d7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6846a10d7_4_9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6846a10d7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eedfcb3b1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eedfcb3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start with a serious question first. Recall when you </a:t>
            </a:r>
            <a:r>
              <a:rPr lang="en"/>
              <a:t>received</a:t>
            </a:r>
            <a:r>
              <a:rPr lang="en"/>
              <a:t> medical bills in the past, did you ever feel that the bill was more expensive than you had expected? Have you ever thought that you might be overcharged by the hospital by mistake? If you had that experience, you probably were </a:t>
            </a:r>
            <a:r>
              <a:rPr lang="en"/>
              <a:t>right</a:t>
            </a:r>
            <a:r>
              <a:rPr lang="en"/>
              <a:t> about being overcharged. According to studies by Medliminal Healthcare Solutions and </a:t>
            </a:r>
            <a:r>
              <a:rPr lang="en"/>
              <a:t>Medical Billing Advocates of America</a:t>
            </a:r>
            <a:r>
              <a:rPr lang="en"/>
              <a:t>, 8 out of 10 bills contain errors. Every year patients in the U.S. pay $68B for these errors. So why medical bill errors are so common?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6846a10d7_4_13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6846a10d7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6846a10d7_4_20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6846a10d7_4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6846a10d7_4_169: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6846a10d7_4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d1c9398a6_0_2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d1c9398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6846a10d7_4_56: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6846a10d7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Move to appendix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d1c9398a6_0_1: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d1c9398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6846a10d7_4_8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86846a10d7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d1c9398a6_0_345: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d1c9398a6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d495a9aa0_1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8d495a9a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d495a9aa0_1_13: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d495a9aa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a59fd2e20_0_67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a59fd2e20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 of the problem is the manual process for the billing team to find ICD 10 codes. </a:t>
            </a:r>
            <a:r>
              <a:rPr lang="en">
                <a:solidFill>
                  <a:schemeClr val="dk1"/>
                </a:solidFill>
              </a:rPr>
              <a:t>ICD is a healthcare classification system that contains codes for disease, symptoms and disorders. The current version, ICD 10 has over 70,000 codes. To find ICD 10 codes, </a:t>
            </a:r>
            <a:r>
              <a:rPr lang="en"/>
              <a:t>f</a:t>
            </a:r>
            <a:r>
              <a:rPr lang="en"/>
              <a:t>irst the coder reads the medical notes carefully, assuming the notes put together by </a:t>
            </a:r>
            <a:r>
              <a:rPr lang="en"/>
              <a:t>physicians</a:t>
            </a:r>
            <a:r>
              <a:rPr lang="en"/>
              <a:t> and nurses are accurate and complete. Then he or she identifies key words and looks them up at the ICD 10 code book, which has more than 1000 pages. From there, the coder finds chapter and the most appropriate ICD codes for the medical services. In summary, finding medical billing codes is a super manual process and requires a lot of judgement from the coder.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d495a9aa0_1_18: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d495a9aa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13593dd2_29_104: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13593dd2_2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talked to real coder to get feedback. The feedbacks we have received are consistent with we saw in the previous slide. It is a very time consuming process. For every medical bill, the coder has to read through pages of documentation. If the coder does not have sufficient training, it is very easy to make mistake. The incorrect documentation also leads to conflicting information and make it much harder to code correctly. All of these seem to be a data science problem. So we think we can help improve the medical bill coding process.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13593dd2_29_8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13593dd2_29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Haifeng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leverage machine learning and NLP to automatically identify medical billing codes from text documentation. Our goal is to reduce error and time for coding medical bill. Brent will provide more details about our product.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eedfcb3b1_1_32: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eedfcb3b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broad overview of our approach…. We will go into detail on the following slides to detail the technology stack for the user interface.  And the Model following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utilizes an end-to-end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MBVA is trained from the MIMIC-III dataset, a freely accessible, anonymized medical health record dataBase with over 40,000 patient records.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this dataset for our model, we extract embeddings using Clinical BERT, then feed this into our CNN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allows us to predict ICD codes from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productionize our trained model through the use of AWS, and docker.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d495a9aa0_27_397: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d495a9aa0_27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Brent: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project architecture for our user interface is shown here;</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user experience mimics that of an electronic medical record system (EMR).  The note can be typed directly into the application, or pasted from another system such as EpicCare.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site is hosted via AWS Amplify and runs Javascript with React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query is sent to a flask REST API that will run the data through an ensemble of models trained on the embeddings from Clinical BERT.</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The medical note also has business logic applied such that an EM code can be supplied</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This information is then shown alongside the note for the user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69e4dabe8_0_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69e4dab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would like to share with you a high level view of our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three main modules in our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preprocessing module followed by 2 multilabel </a:t>
            </a:r>
            <a:r>
              <a:rPr lang="en"/>
              <a:t>classification</a:t>
            </a:r>
            <a:r>
              <a:rPr lang="en"/>
              <a:t>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part of preprocessing we focus on identifying Sentence boundaries in the notes that we extract from MIMIC III database.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group these sentences into larger chunks and pass them into BERT model to generate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another specific reason and application for building the sentence groups which we will touch upon in a few 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e364eb875_6_50:notes"/>
          <p:cNvSpPr/>
          <p:nvPr>
            <p:ph idx="2" type="sldImg"/>
          </p:nvPr>
        </p:nvSpPr>
        <p:spPr>
          <a:xfrm>
            <a:off x="381161"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e364eb875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Once we have the word embeddings from BERT we pass it through a CNN multi-label </a:t>
            </a:r>
            <a:r>
              <a:rPr lang="en">
                <a:solidFill>
                  <a:schemeClr val="dk1"/>
                </a:solidFill>
              </a:rPr>
              <a:t>classifier</a:t>
            </a:r>
            <a:r>
              <a:rPr lang="en">
                <a:solidFill>
                  <a:schemeClr val="dk1"/>
                </a:solidFill>
              </a:rPr>
              <a:t> to p</a:t>
            </a:r>
            <a:r>
              <a:rPr lang="en">
                <a:solidFill>
                  <a:schemeClr val="dk1"/>
                </a:solidFill>
              </a:rPr>
              <a:t>redict the appropriate chapters for the diagnosis codes.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chapters can also be thought of as specific therapy areas like Respiratory, heart failure, renal insufficiencies, metabolic etc. But in essence each label on this stage points to an actual chapter in the Diagnosis code reference book which was briefly touched upon by Haifeng during the introductions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Once we have identified the chapters we move onto more granular disease category predictions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5" name="Google Shape;55;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6" name="Shape 56"/>
        <p:cNvGrpSpPr/>
        <p:nvPr/>
      </p:nvGrpSpPr>
      <p:grpSpPr>
        <a:xfrm>
          <a:off x="0" y="0"/>
          <a:ext cx="0" cy="0"/>
          <a:chOff x="0" y="0"/>
          <a:chExt cx="0" cy="0"/>
        </a:xfrm>
      </p:grpSpPr>
      <p:sp>
        <p:nvSpPr>
          <p:cNvPr id="57" name="Google Shape;57;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9" name="Google Shape;59;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p:nvPr/>
        </p:nvSpPr>
        <p:spPr>
          <a:xfrm>
            <a:off x="653725" y="5675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6025" y="5675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4.png"/><Relationship Id="rId5" Type="http://schemas.openxmlformats.org/officeDocument/2006/relationships/image" Target="../media/image36.png"/><Relationship Id="rId6"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aclweb.org/anthology/N18-1100/" TargetMode="External"/><Relationship Id="rId4" Type="http://schemas.openxmlformats.org/officeDocument/2006/relationships/hyperlink" Target="https://web.stanford.edu/class/archive/cs/cs224n/cs224n.1174/reports/2744196.pdf" TargetMode="External"/><Relationship Id="rId5" Type="http://schemas.openxmlformats.org/officeDocument/2006/relationships/hyperlink" Target="https://www.sciencedirect.com/science/article/abs/pii/S0169260718309945" TargetMode="External"/><Relationship Id="rId6" Type="http://schemas.openxmlformats.org/officeDocument/2006/relationships/hyperlink" Target="http://proceedings.mlr.press/v106/xu19a/xu19a.pdf" TargetMode="External"/><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master.d1da1ulf68btxs.amplifyapp.com/" TargetMode="External"/><Relationship Id="rId4" Type="http://schemas.openxmlformats.org/officeDocument/2006/relationships/image" Target="../media/image1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18.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www.newsmax.com/Health/Headline/medical-bill-error-mistake/2017/08/04/id/80588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5.png"/><Relationship Id="rId13" Type="http://schemas.openxmlformats.org/officeDocument/2006/relationships/image" Target="../media/image3.png"/><Relationship Id="rId12" Type="http://schemas.openxmlformats.org/officeDocument/2006/relationships/image" Target="../media/image20.jp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6.png"/><Relationship Id="rId14"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4" name="Shape 64"/>
        <p:cNvGrpSpPr/>
        <p:nvPr/>
      </p:nvGrpSpPr>
      <p:grpSpPr>
        <a:xfrm>
          <a:off x="0" y="0"/>
          <a:ext cx="0" cy="0"/>
          <a:chOff x="0" y="0"/>
          <a:chExt cx="0" cy="0"/>
        </a:xfrm>
      </p:grpSpPr>
      <p:sp>
        <p:nvSpPr>
          <p:cNvPr id="65" name="Google Shape;65;p15"/>
          <p:cNvSpPr txBox="1"/>
          <p:nvPr/>
        </p:nvSpPr>
        <p:spPr>
          <a:xfrm>
            <a:off x="542725" y="313425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The future of medical coding</a:t>
            </a:r>
            <a:endParaRPr b="1" i="1">
              <a:solidFill>
                <a:srgbClr val="C28220"/>
              </a:solidFill>
            </a:endParaRPr>
          </a:p>
        </p:txBody>
      </p:sp>
      <p:sp>
        <p:nvSpPr>
          <p:cNvPr id="66" name="Google Shape;66;p15"/>
          <p:cNvSpPr txBox="1"/>
          <p:nvPr>
            <p:ph idx="1" type="subTitle"/>
          </p:nvPr>
        </p:nvSpPr>
        <p:spPr>
          <a:xfrm>
            <a:off x="145525" y="4482225"/>
            <a:ext cx="59145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D637F"/>
                </a:solidFill>
                <a:latin typeface="Arial"/>
                <a:ea typeface="Arial"/>
                <a:cs typeface="Arial"/>
                <a:sym typeface="Arial"/>
              </a:rPr>
              <a:t>MIDS Capstone Project Presentation (Aug, 2020)</a:t>
            </a:r>
            <a:endParaRPr sz="1400">
              <a:solidFill>
                <a:srgbClr val="2D637F"/>
              </a:solidFill>
              <a:latin typeface="Arial"/>
              <a:ea typeface="Arial"/>
              <a:cs typeface="Arial"/>
              <a:sym typeface="Arial"/>
            </a:endParaRPr>
          </a:p>
          <a:p>
            <a:pPr indent="0" lvl="0" marL="0" rtl="0" algn="l">
              <a:spcBef>
                <a:spcPts val="0"/>
              </a:spcBef>
              <a:spcAft>
                <a:spcPts val="0"/>
              </a:spcAft>
              <a:buNone/>
            </a:pPr>
            <a:r>
              <a:rPr b="1" lang="en" sz="1400">
                <a:solidFill>
                  <a:srgbClr val="2D637F"/>
                </a:solidFill>
                <a:latin typeface="Arial"/>
                <a:ea typeface="Arial"/>
                <a:cs typeface="Arial"/>
                <a:sym typeface="Arial"/>
              </a:rPr>
              <a:t>Brent Biseda | Gaurav Desai | Haifeng Lin | Anish Philip</a:t>
            </a:r>
            <a:endParaRPr sz="1400">
              <a:solidFill>
                <a:srgbClr val="2D637F"/>
              </a:solidFill>
              <a:latin typeface="Arial"/>
              <a:ea typeface="Arial"/>
              <a:cs typeface="Arial"/>
              <a:sym typeface="Arial"/>
            </a:endParaRPr>
          </a:p>
        </p:txBody>
      </p:sp>
      <p:pic>
        <p:nvPicPr>
          <p:cNvPr id="67" name="Google Shape;67;p15"/>
          <p:cNvPicPr preferRelativeResize="0"/>
          <p:nvPr/>
        </p:nvPicPr>
        <p:blipFill>
          <a:blip r:embed="rId3">
            <a:alphaModFix/>
          </a:blip>
          <a:stretch>
            <a:fillRect/>
          </a:stretch>
        </p:blipFill>
        <p:spPr>
          <a:xfrm>
            <a:off x="4097868" y="-25450"/>
            <a:ext cx="5046134" cy="2812776"/>
          </a:xfrm>
          <a:prstGeom prst="rect">
            <a:avLst/>
          </a:prstGeom>
          <a:noFill/>
          <a:ln>
            <a:noFill/>
          </a:ln>
        </p:spPr>
      </p:pic>
      <p:pic>
        <p:nvPicPr>
          <p:cNvPr id="68" name="Google Shape;68;p15"/>
          <p:cNvPicPr preferRelativeResize="0"/>
          <p:nvPr/>
        </p:nvPicPr>
        <p:blipFill>
          <a:blip r:embed="rId4">
            <a:alphaModFix/>
          </a:blip>
          <a:stretch>
            <a:fillRect/>
          </a:stretch>
        </p:blipFill>
        <p:spPr>
          <a:xfrm>
            <a:off x="7274825" y="4654399"/>
            <a:ext cx="1820100" cy="354925"/>
          </a:xfrm>
          <a:prstGeom prst="rect">
            <a:avLst/>
          </a:prstGeom>
          <a:noFill/>
          <a:ln>
            <a:noFill/>
          </a:ln>
        </p:spPr>
      </p:pic>
      <p:sp>
        <p:nvSpPr>
          <p:cNvPr id="69" name="Google Shape;69;p15"/>
          <p:cNvSpPr/>
          <p:nvPr/>
        </p:nvSpPr>
        <p:spPr>
          <a:xfrm>
            <a:off x="0" y="4333474"/>
            <a:ext cx="9144000" cy="744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a:blip r:embed="rId5">
            <a:alphaModFix/>
          </a:blip>
          <a:stretch>
            <a:fillRect/>
          </a:stretch>
        </p:blipFill>
        <p:spPr>
          <a:xfrm>
            <a:off x="0" y="-25450"/>
            <a:ext cx="4217075" cy="2812776"/>
          </a:xfrm>
          <a:prstGeom prst="rect">
            <a:avLst/>
          </a:prstGeom>
          <a:noFill/>
          <a:ln>
            <a:noFill/>
          </a:ln>
        </p:spPr>
      </p:pic>
      <p:pic>
        <p:nvPicPr>
          <p:cNvPr id="71" name="Google Shape;71;p15"/>
          <p:cNvPicPr preferRelativeResize="0"/>
          <p:nvPr/>
        </p:nvPicPr>
        <p:blipFill>
          <a:blip r:embed="rId6">
            <a:alphaModFix/>
          </a:blip>
          <a:stretch>
            <a:fillRect/>
          </a:stretch>
        </p:blipFill>
        <p:spPr>
          <a:xfrm>
            <a:off x="430450" y="3134250"/>
            <a:ext cx="852300" cy="852300"/>
          </a:xfrm>
          <a:prstGeom prst="rect">
            <a:avLst/>
          </a:prstGeom>
          <a:noFill/>
          <a:ln>
            <a:noFill/>
          </a:ln>
        </p:spPr>
      </p:pic>
      <p:sp>
        <p:nvSpPr>
          <p:cNvPr id="72" name="Google Shape;72;p15"/>
          <p:cNvSpPr/>
          <p:nvPr/>
        </p:nvSpPr>
        <p:spPr>
          <a:xfrm>
            <a:off x="0" y="4333475"/>
            <a:ext cx="852300" cy="744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pic>
        <p:nvPicPr>
          <p:cNvPr id="223" name="Google Shape;223;p24"/>
          <p:cNvPicPr preferRelativeResize="0"/>
          <p:nvPr/>
        </p:nvPicPr>
        <p:blipFill>
          <a:blip r:embed="rId3">
            <a:alphaModFix/>
          </a:blip>
          <a:stretch>
            <a:fillRect/>
          </a:stretch>
        </p:blipFill>
        <p:spPr>
          <a:xfrm>
            <a:off x="457562" y="840209"/>
            <a:ext cx="8425709" cy="4153576"/>
          </a:xfrm>
          <a:prstGeom prst="rect">
            <a:avLst/>
          </a:prstGeom>
          <a:noFill/>
          <a:ln>
            <a:noFill/>
          </a:ln>
        </p:spPr>
      </p:pic>
      <p:sp>
        <p:nvSpPr>
          <p:cNvPr id="224" name="Google Shape;224;p24"/>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25" name="Google Shape;225;p24"/>
          <p:cNvGrpSpPr/>
          <p:nvPr/>
        </p:nvGrpSpPr>
        <p:grpSpPr>
          <a:xfrm>
            <a:off x="6025" y="643700"/>
            <a:ext cx="9129900" cy="44100"/>
            <a:chOff x="6025" y="643700"/>
            <a:chExt cx="9129900" cy="44100"/>
          </a:xfrm>
        </p:grpSpPr>
        <p:sp>
          <p:nvSpPr>
            <p:cNvPr id="226" name="Google Shape;226;p24"/>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8" name="Google Shape;228;p24"/>
          <p:cNvPicPr preferRelativeResize="0"/>
          <p:nvPr/>
        </p:nvPicPr>
        <p:blipFill>
          <a:blip r:embed="rId4">
            <a:alphaModFix/>
          </a:blip>
          <a:stretch>
            <a:fillRect/>
          </a:stretch>
        </p:blipFill>
        <p:spPr>
          <a:xfrm>
            <a:off x="8140202" y="4697556"/>
            <a:ext cx="743073" cy="29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sp>
        <p:nvSpPr>
          <p:cNvPr id="233" name="Google Shape;233;p25"/>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F1 Scores - Because Both Precision and Recall Are Important</a:t>
            </a:r>
            <a:endParaRPr b="1" sz="2000">
              <a:solidFill>
                <a:srgbClr val="2D637F"/>
              </a:solidFill>
              <a:latin typeface="Arial"/>
              <a:ea typeface="Arial"/>
              <a:cs typeface="Arial"/>
              <a:sym typeface="Arial"/>
            </a:endParaRPr>
          </a:p>
        </p:txBody>
      </p:sp>
      <p:grpSp>
        <p:nvGrpSpPr>
          <p:cNvPr id="234" name="Google Shape;234;p25"/>
          <p:cNvGrpSpPr/>
          <p:nvPr/>
        </p:nvGrpSpPr>
        <p:grpSpPr>
          <a:xfrm>
            <a:off x="6025" y="643700"/>
            <a:ext cx="9129900" cy="44100"/>
            <a:chOff x="6025" y="643700"/>
            <a:chExt cx="9129900" cy="44100"/>
          </a:xfrm>
        </p:grpSpPr>
        <p:sp>
          <p:nvSpPr>
            <p:cNvPr id="235" name="Google Shape;235;p25"/>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5"/>
          <p:cNvSpPr txBox="1"/>
          <p:nvPr/>
        </p:nvSpPr>
        <p:spPr>
          <a:xfrm>
            <a:off x="5440600" y="4893525"/>
            <a:ext cx="31920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Open Sans"/>
                <a:ea typeface="Open Sans"/>
                <a:cs typeface="Open Sans"/>
                <a:sym typeface="Open Sans"/>
              </a:rPr>
              <a:t>Final model </a:t>
            </a:r>
            <a:r>
              <a:rPr lang="en" sz="700">
                <a:latin typeface="Open Sans"/>
                <a:ea typeface="Open Sans"/>
                <a:cs typeface="Open Sans"/>
                <a:sym typeface="Open Sans"/>
              </a:rPr>
              <a:t>Tested on 3 batches with 10k unseen documents each</a:t>
            </a:r>
            <a:endParaRPr sz="700">
              <a:latin typeface="Open Sans"/>
              <a:ea typeface="Open Sans"/>
              <a:cs typeface="Open Sans"/>
              <a:sym typeface="Open Sans"/>
            </a:endParaRPr>
          </a:p>
        </p:txBody>
      </p:sp>
      <p:pic>
        <p:nvPicPr>
          <p:cNvPr id="238" name="Google Shape;238;p25"/>
          <p:cNvPicPr preferRelativeResize="0"/>
          <p:nvPr/>
        </p:nvPicPr>
        <p:blipFill>
          <a:blip r:embed="rId3">
            <a:alphaModFix/>
          </a:blip>
          <a:stretch>
            <a:fillRect/>
          </a:stretch>
        </p:blipFill>
        <p:spPr>
          <a:xfrm>
            <a:off x="748950" y="793250"/>
            <a:ext cx="7644050" cy="416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26"/>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Comparison to Others</a:t>
            </a:r>
            <a:endParaRPr b="1" sz="2000">
              <a:solidFill>
                <a:srgbClr val="2D637F"/>
              </a:solidFill>
              <a:latin typeface="Arial"/>
              <a:ea typeface="Arial"/>
              <a:cs typeface="Arial"/>
              <a:sym typeface="Arial"/>
            </a:endParaRPr>
          </a:p>
        </p:txBody>
      </p:sp>
      <p:grpSp>
        <p:nvGrpSpPr>
          <p:cNvPr id="244" name="Google Shape;244;p26"/>
          <p:cNvGrpSpPr/>
          <p:nvPr/>
        </p:nvGrpSpPr>
        <p:grpSpPr>
          <a:xfrm>
            <a:off x="6025" y="643700"/>
            <a:ext cx="9129900" cy="44100"/>
            <a:chOff x="6025" y="643700"/>
            <a:chExt cx="9129900" cy="44100"/>
          </a:xfrm>
        </p:grpSpPr>
        <p:sp>
          <p:nvSpPr>
            <p:cNvPr id="245" name="Google Shape;245;p26"/>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47" name="Google Shape;247;p26"/>
          <p:cNvGraphicFramePr/>
          <p:nvPr/>
        </p:nvGraphicFramePr>
        <p:xfrm>
          <a:off x="411075" y="1032595"/>
          <a:ext cx="3000000" cy="3000000"/>
        </p:xfrm>
        <a:graphic>
          <a:graphicData uri="http://schemas.openxmlformats.org/drawingml/2006/table">
            <a:tbl>
              <a:tblPr>
                <a:noFill/>
                <a:tableStyleId>{EF9F89FD-D92E-4CD1-B2FC-B66EA631BBBA}</a:tableStyleId>
              </a:tblPr>
              <a:tblGrid>
                <a:gridCol w="3828875"/>
                <a:gridCol w="2432900"/>
                <a:gridCol w="2060075"/>
              </a:tblGrid>
              <a:tr h="382475">
                <a:tc>
                  <a:txBody>
                    <a:bodyPr/>
                    <a:lstStyle/>
                    <a:p>
                      <a:pPr indent="0" lvl="0" marL="0" rtl="0" algn="l">
                        <a:lnSpc>
                          <a:spcPct val="115000"/>
                        </a:lnSpc>
                        <a:spcBef>
                          <a:spcPts val="0"/>
                        </a:spcBef>
                        <a:spcAft>
                          <a:spcPts val="0"/>
                        </a:spcAft>
                        <a:buNone/>
                      </a:pPr>
                      <a:r>
                        <a:rPr b="1" lang="en" sz="1200">
                          <a:solidFill>
                            <a:srgbClr val="2D637F"/>
                          </a:solidFill>
                        </a:rPr>
                        <a:t>Publications / Previous work</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D637F"/>
                          </a:solidFill>
                        </a:rPr>
                        <a:t>Prediction</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2D637F"/>
                          </a:solidFill>
                        </a:rPr>
                        <a:t>F1 Scores</a:t>
                      </a:r>
                      <a:endParaRPr b="1" sz="1200">
                        <a:solidFill>
                          <a:srgbClr val="2D637F"/>
                        </a:solidFill>
                      </a:endParaRPr>
                    </a:p>
                  </a:txBody>
                  <a:tcPr marT="91425" marB="91425" marR="91425" marL="91425" anchor="ctr">
                    <a:lnB cap="flat" cmpd="sng" w="9525">
                      <a:solidFill>
                        <a:srgbClr val="9E9E9E"/>
                      </a:solidFill>
                      <a:prstDash val="solid"/>
                      <a:round/>
                      <a:headEnd len="sm" w="sm" type="none"/>
                      <a:tailEnd len="sm" w="sm" type="none"/>
                    </a:lnB>
                  </a:tcPr>
                </a:tc>
              </a:tr>
              <a:tr h="608025">
                <a:tc>
                  <a:txBody>
                    <a:bodyPr/>
                    <a:lstStyle/>
                    <a:p>
                      <a:pPr indent="0" lvl="0" marL="0" rtl="0" algn="l">
                        <a:spcBef>
                          <a:spcPts val="0"/>
                        </a:spcBef>
                        <a:spcAft>
                          <a:spcPts val="0"/>
                        </a:spcAft>
                        <a:buNone/>
                      </a:pPr>
                      <a:r>
                        <a:rPr lang="en" sz="1000" u="sng">
                          <a:solidFill>
                            <a:schemeClr val="hlink"/>
                          </a:solidFill>
                          <a:hlinkClick r:id="rId3"/>
                        </a:rPr>
                        <a:t>Explainable Prediction of Medical Codes from Clinical Text</a:t>
                      </a:r>
                      <a:endParaRPr sz="1000"/>
                    </a:p>
                    <a:p>
                      <a:pPr indent="0" lvl="0" marL="0" rtl="0" algn="l">
                        <a:spcBef>
                          <a:spcPts val="0"/>
                        </a:spcBef>
                        <a:spcAft>
                          <a:spcPts val="0"/>
                        </a:spcAft>
                        <a:buNone/>
                      </a:pPr>
                      <a:r>
                        <a:rPr b="1" lang="en" sz="1000"/>
                        <a:t>Association for Computational Linguistics, June 2018</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Secondary prediction: Top 50 ICD codes</a:t>
                      </a:r>
                      <a:endParaRPr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t>0.63</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025">
                <a:tc>
                  <a:txBody>
                    <a:bodyPr/>
                    <a:lstStyle/>
                    <a:p>
                      <a:pPr indent="0" lvl="0" marL="0" rtl="0" algn="l">
                        <a:lnSpc>
                          <a:spcPct val="115000"/>
                        </a:lnSpc>
                        <a:spcBef>
                          <a:spcPts val="0"/>
                        </a:spcBef>
                        <a:spcAft>
                          <a:spcPts val="0"/>
                        </a:spcAft>
                        <a:buNone/>
                      </a:pPr>
                      <a:r>
                        <a:rPr lang="en" sz="1000" u="sng">
                          <a:solidFill>
                            <a:schemeClr val="hlink"/>
                          </a:solidFill>
                          <a:hlinkClick r:id="rId4"/>
                        </a:rPr>
                        <a:t>Tagging Patient Notes With ICD-9 Codes</a:t>
                      </a:r>
                      <a:endParaRPr sz="1000"/>
                    </a:p>
                    <a:p>
                      <a:pPr indent="0" lvl="0" marL="0" rtl="0" algn="l">
                        <a:lnSpc>
                          <a:spcPct val="115000"/>
                        </a:lnSpc>
                        <a:spcBef>
                          <a:spcPts val="0"/>
                        </a:spcBef>
                        <a:spcAft>
                          <a:spcPts val="0"/>
                        </a:spcAft>
                        <a:buNone/>
                      </a:pPr>
                      <a:r>
                        <a:rPr b="1" i="1" lang="en" sz="1000"/>
                        <a:t>29th Conference on Neural Information Processing Systems</a:t>
                      </a:r>
                      <a:endParaRPr b="1" i="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19 High level ICD-9 Categories</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0.71</a:t>
                      </a:r>
                      <a:endParaRPr b="1"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9575">
                <a:tc>
                  <a:txBody>
                    <a:bodyPr/>
                    <a:lstStyle/>
                    <a:p>
                      <a:pPr indent="0" lvl="0" marL="0" rtl="0" algn="l">
                        <a:lnSpc>
                          <a:spcPct val="115000"/>
                        </a:lnSpc>
                        <a:spcBef>
                          <a:spcPts val="0"/>
                        </a:spcBef>
                        <a:spcAft>
                          <a:spcPts val="0"/>
                        </a:spcAft>
                        <a:buNone/>
                      </a:pPr>
                      <a:r>
                        <a:rPr lang="en" sz="1000" u="sng">
                          <a:solidFill>
                            <a:schemeClr val="hlink"/>
                          </a:solidFill>
                          <a:hlinkClick r:id="rId5"/>
                        </a:rPr>
                        <a:t>An empirical evaluation of deep learning for ICD-9 code assignment using MIMIC-III clinical notes</a:t>
                      </a:r>
                      <a:endParaRPr sz="1000">
                        <a:solidFill>
                          <a:srgbClr val="24292E"/>
                        </a:solidFill>
                      </a:endParaRPr>
                    </a:p>
                    <a:p>
                      <a:pPr indent="0" lvl="0" marL="0" rtl="0" algn="l">
                        <a:lnSpc>
                          <a:spcPct val="115000"/>
                        </a:lnSpc>
                        <a:spcBef>
                          <a:spcPts val="0"/>
                        </a:spcBef>
                        <a:spcAft>
                          <a:spcPts val="0"/>
                        </a:spcAft>
                        <a:buNone/>
                      </a:pPr>
                      <a:r>
                        <a:rPr b="1" i="1" lang="en" sz="1000">
                          <a:solidFill>
                            <a:srgbClr val="24292E"/>
                          </a:solidFill>
                        </a:rPr>
                        <a:t>Computer Methods and Programs in Biomedicine, May 2019</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24292E"/>
                          </a:solidFill>
                        </a:rPr>
                        <a:t>Top-10 ICD-9 codes</a:t>
                      </a:r>
                      <a:endParaRPr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24292E"/>
                          </a:solidFill>
                        </a:rPr>
                        <a:t>0.72</a:t>
                      </a:r>
                      <a:endParaRPr b="1" sz="1000">
                        <a:solidFill>
                          <a:srgbClr val="24292E"/>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9500">
                <a:tc>
                  <a:txBody>
                    <a:bodyPr/>
                    <a:lstStyle/>
                    <a:p>
                      <a:pPr indent="0" lvl="0" marL="0" rtl="0" algn="l">
                        <a:lnSpc>
                          <a:spcPct val="115000"/>
                        </a:lnSpc>
                        <a:spcBef>
                          <a:spcPts val="0"/>
                        </a:spcBef>
                        <a:spcAft>
                          <a:spcPts val="0"/>
                        </a:spcAft>
                        <a:buClr>
                          <a:schemeClr val="dk1"/>
                        </a:buClr>
                        <a:buSzPts val="1100"/>
                        <a:buFont typeface="Arial"/>
                        <a:buNone/>
                      </a:pPr>
                      <a:r>
                        <a:rPr lang="en" sz="1000" u="sng">
                          <a:solidFill>
                            <a:schemeClr val="hlink"/>
                          </a:solidFill>
                          <a:hlinkClick r:id="rId6"/>
                        </a:rPr>
                        <a:t>Multimodal Machine Learning for Automated ICD Coding</a:t>
                      </a:r>
                      <a:endParaRPr sz="1000">
                        <a:solidFill>
                          <a:schemeClr val="dk1"/>
                        </a:solidFill>
                      </a:endParaRPr>
                    </a:p>
                    <a:p>
                      <a:pPr indent="0" lvl="0" marL="0" rtl="0" algn="l">
                        <a:spcBef>
                          <a:spcPts val="0"/>
                        </a:spcBef>
                        <a:spcAft>
                          <a:spcPts val="0"/>
                        </a:spcAft>
                        <a:buNone/>
                      </a:pPr>
                      <a:r>
                        <a:rPr b="1" i="1" lang="en" sz="1000">
                          <a:solidFill>
                            <a:schemeClr val="dk1"/>
                          </a:solidFill>
                        </a:rPr>
                        <a:t>Proceedings of Machine Learning Research, Aug 2019</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Top-32 ICD-9 codes</a:t>
                      </a:r>
                      <a:endParaRPr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chemeClr val="dk1"/>
                          </a:solidFill>
                        </a:rPr>
                        <a:t>0.76</a:t>
                      </a:r>
                      <a:endParaRPr b="1" sz="10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9575">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24292E"/>
                          </a:solidFill>
                        </a:rPr>
                        <a:t>Medical Billing Virtual Assistant (MBVA)</a:t>
                      </a:r>
                      <a:endParaRPr sz="1000">
                        <a:solidFill>
                          <a:srgbClr val="24292E"/>
                        </a:solidFill>
                      </a:endParaRPr>
                    </a:p>
                    <a:p>
                      <a:pPr indent="0" lvl="0" marL="0" rtl="0" algn="l">
                        <a:spcBef>
                          <a:spcPts val="0"/>
                        </a:spcBef>
                        <a:spcAft>
                          <a:spcPts val="0"/>
                        </a:spcAft>
                        <a:buNone/>
                      </a:pPr>
                      <a:r>
                        <a:rPr b="1" i="1" lang="en" sz="1000">
                          <a:solidFill>
                            <a:srgbClr val="24292E"/>
                          </a:solidFill>
                        </a:rPr>
                        <a:t>MIDS Capstone 2020</a:t>
                      </a:r>
                      <a:endParaRPr b="1"/>
                    </a:p>
                  </a:txBody>
                  <a:tcPr marT="91425" marB="91425" marR="91425" marL="91425" anchor="ctr">
                    <a:lnT cap="flat" cmpd="sng" w="9525">
                      <a:solidFill>
                        <a:srgbClr val="9E9E9E"/>
                      </a:solidFill>
                      <a:prstDash val="solid"/>
                      <a:round/>
                      <a:headEnd len="sm" w="sm" type="none"/>
                      <a:tailEnd len="sm" w="sm" type="none"/>
                    </a:lnT>
                    <a:solidFill>
                      <a:srgbClr val="FFD966"/>
                    </a:solidFill>
                  </a:tcPr>
                </a:tc>
                <a:tc>
                  <a:txBody>
                    <a:bodyPr/>
                    <a:lstStyle/>
                    <a:p>
                      <a:pPr indent="-292100" lvl="0" marL="274320" rtl="0" algn="l">
                        <a:lnSpc>
                          <a:spcPct val="115000"/>
                        </a:lnSpc>
                        <a:spcBef>
                          <a:spcPts val="0"/>
                        </a:spcBef>
                        <a:spcAft>
                          <a:spcPts val="0"/>
                        </a:spcAft>
                        <a:buClr>
                          <a:srgbClr val="24292E"/>
                        </a:buClr>
                        <a:buSzPts val="1000"/>
                        <a:buChar char="●"/>
                      </a:pPr>
                      <a:r>
                        <a:rPr lang="en" sz="1000">
                          <a:solidFill>
                            <a:srgbClr val="24292E"/>
                          </a:solidFill>
                        </a:rPr>
                        <a:t>16 therapy areas</a:t>
                      </a:r>
                      <a:endParaRPr sz="1000">
                        <a:solidFill>
                          <a:srgbClr val="24292E"/>
                        </a:solidFill>
                      </a:endParaRPr>
                    </a:p>
                    <a:p>
                      <a:pPr indent="-292100" lvl="0" marL="274320" rtl="0" algn="l">
                        <a:lnSpc>
                          <a:spcPct val="115000"/>
                        </a:lnSpc>
                        <a:spcBef>
                          <a:spcPts val="0"/>
                        </a:spcBef>
                        <a:spcAft>
                          <a:spcPts val="0"/>
                        </a:spcAft>
                        <a:buClr>
                          <a:srgbClr val="24292E"/>
                        </a:buClr>
                        <a:buSzPts val="1000"/>
                        <a:buChar char="●"/>
                      </a:pPr>
                      <a:r>
                        <a:rPr lang="en" sz="1000">
                          <a:solidFill>
                            <a:srgbClr val="24292E"/>
                          </a:solidFill>
                        </a:rPr>
                        <a:t>Most </a:t>
                      </a:r>
                      <a:r>
                        <a:rPr lang="en" sz="1000">
                          <a:solidFill>
                            <a:srgbClr val="24292E"/>
                          </a:solidFill>
                        </a:rPr>
                        <a:t>prevalent</a:t>
                      </a:r>
                      <a:r>
                        <a:rPr lang="en" sz="1000">
                          <a:solidFill>
                            <a:srgbClr val="24292E"/>
                          </a:solidFill>
                        </a:rPr>
                        <a:t> Disease category across these therapy areas (N=50)</a:t>
                      </a:r>
                      <a:endParaRPr sz="1000">
                        <a:solidFill>
                          <a:srgbClr val="24292E"/>
                        </a:solidFill>
                      </a:endParaRPr>
                    </a:p>
                  </a:txBody>
                  <a:tcPr marT="91425" marB="91425" marR="91425" marL="91425" anchor="ctr">
                    <a:lnT cap="flat" cmpd="sng" w="9525">
                      <a:solidFill>
                        <a:srgbClr val="9E9E9E"/>
                      </a:solidFill>
                      <a:prstDash val="solid"/>
                      <a:round/>
                      <a:headEnd len="sm" w="sm" type="none"/>
                      <a:tailEnd len="sm" w="sm" type="none"/>
                    </a:lnT>
                    <a:solidFill>
                      <a:srgbClr val="FFD966"/>
                    </a:solidFill>
                  </a:tcPr>
                </a:tc>
                <a:tc>
                  <a:txBody>
                    <a:bodyPr/>
                    <a:lstStyle/>
                    <a:p>
                      <a:pPr indent="0" lvl="0" marL="0" rtl="0" algn="l">
                        <a:lnSpc>
                          <a:spcPct val="115000"/>
                        </a:lnSpc>
                        <a:spcBef>
                          <a:spcPts val="0"/>
                        </a:spcBef>
                        <a:spcAft>
                          <a:spcPts val="0"/>
                        </a:spcAft>
                        <a:buNone/>
                      </a:pPr>
                      <a:r>
                        <a:rPr lang="en" sz="1000">
                          <a:solidFill>
                            <a:srgbClr val="24292E"/>
                          </a:solidFill>
                        </a:rPr>
                        <a:t>Chapter / Therapy Areas: </a:t>
                      </a:r>
                      <a:r>
                        <a:rPr b="1" lang="en" sz="1000">
                          <a:solidFill>
                            <a:srgbClr val="24292E"/>
                          </a:solidFill>
                        </a:rPr>
                        <a:t>0.78</a:t>
                      </a:r>
                      <a:endParaRPr b="1" sz="1000">
                        <a:solidFill>
                          <a:srgbClr val="24292E"/>
                        </a:solidFill>
                      </a:endParaRPr>
                    </a:p>
                    <a:p>
                      <a:pPr indent="0" lvl="0" marL="0" rtl="0" algn="l">
                        <a:lnSpc>
                          <a:spcPct val="115000"/>
                        </a:lnSpc>
                        <a:spcBef>
                          <a:spcPts val="0"/>
                        </a:spcBef>
                        <a:spcAft>
                          <a:spcPts val="0"/>
                        </a:spcAft>
                        <a:buNone/>
                      </a:pPr>
                      <a:r>
                        <a:rPr lang="en" sz="1000">
                          <a:solidFill>
                            <a:srgbClr val="24292E"/>
                          </a:solidFill>
                        </a:rPr>
                        <a:t>Disease category@50: </a:t>
                      </a:r>
                      <a:r>
                        <a:rPr b="1" lang="en" sz="1000">
                          <a:solidFill>
                            <a:srgbClr val="24292E"/>
                          </a:solidFill>
                        </a:rPr>
                        <a:t>0.75</a:t>
                      </a:r>
                      <a:endParaRPr b="1" sz="1000">
                        <a:solidFill>
                          <a:srgbClr val="24292E"/>
                        </a:solidFill>
                      </a:endParaRPr>
                    </a:p>
                  </a:txBody>
                  <a:tcPr marT="91425" marB="91425" marR="91425" marL="91425" anchor="ctr">
                    <a:lnT cap="flat" cmpd="sng" w="9525">
                      <a:solidFill>
                        <a:srgbClr val="9E9E9E"/>
                      </a:solidFill>
                      <a:prstDash val="solid"/>
                      <a:round/>
                      <a:headEnd len="sm" w="sm" type="none"/>
                      <a:tailEnd len="sm" w="sm" type="none"/>
                    </a:lnT>
                    <a:solidFill>
                      <a:srgbClr val="FFD966"/>
                    </a:solidFill>
                  </a:tcPr>
                </a:tc>
              </a:tr>
            </a:tbl>
          </a:graphicData>
        </a:graphic>
      </p:graphicFrame>
      <p:pic>
        <p:nvPicPr>
          <p:cNvPr id="248" name="Google Shape;248;p26"/>
          <p:cNvPicPr preferRelativeResize="0"/>
          <p:nvPr/>
        </p:nvPicPr>
        <p:blipFill>
          <a:blip r:embed="rId7">
            <a:alphaModFix/>
          </a:blip>
          <a:stretch>
            <a:fillRect/>
          </a:stretch>
        </p:blipFill>
        <p:spPr>
          <a:xfrm>
            <a:off x="3402802" y="3913950"/>
            <a:ext cx="743073" cy="296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2" name="Shape 252"/>
        <p:cNvGrpSpPr/>
        <p:nvPr/>
      </p:nvGrpSpPr>
      <p:grpSpPr>
        <a:xfrm>
          <a:off x="0" y="0"/>
          <a:ext cx="0" cy="0"/>
          <a:chOff x="0" y="0"/>
          <a:chExt cx="0" cy="0"/>
        </a:xfrm>
      </p:grpSpPr>
      <p:sp>
        <p:nvSpPr>
          <p:cNvPr id="253" name="Google Shape;253;p2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7"/>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UI Demo</a:t>
            </a:r>
            <a:endParaRPr b="1" sz="2000">
              <a:solidFill>
                <a:srgbClr val="2D637F"/>
              </a:solidFill>
              <a:latin typeface="Arial"/>
              <a:ea typeface="Arial"/>
              <a:cs typeface="Arial"/>
              <a:sym typeface="Arial"/>
            </a:endParaRPr>
          </a:p>
        </p:txBody>
      </p:sp>
      <p:grpSp>
        <p:nvGrpSpPr>
          <p:cNvPr id="255" name="Google Shape;255;p27"/>
          <p:cNvGrpSpPr/>
          <p:nvPr/>
        </p:nvGrpSpPr>
        <p:grpSpPr>
          <a:xfrm>
            <a:off x="6025" y="643700"/>
            <a:ext cx="9129900" cy="44100"/>
            <a:chOff x="6025" y="643700"/>
            <a:chExt cx="9129900" cy="44100"/>
          </a:xfrm>
        </p:grpSpPr>
        <p:sp>
          <p:nvSpPr>
            <p:cNvPr id="256" name="Google Shape;256;p27"/>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7">
            <a:hlinkClick r:id="rId3"/>
          </p:cNvPr>
          <p:cNvSpPr txBox="1"/>
          <p:nvPr/>
        </p:nvSpPr>
        <p:spPr>
          <a:xfrm>
            <a:off x="515275" y="97330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Preparing to shape the future of medical coding</a:t>
            </a:r>
            <a:endParaRPr b="1" i="1">
              <a:solidFill>
                <a:srgbClr val="C28220"/>
              </a:solidFill>
            </a:endParaRPr>
          </a:p>
        </p:txBody>
      </p:sp>
      <p:pic>
        <p:nvPicPr>
          <p:cNvPr id="259" name="Google Shape;259;p27"/>
          <p:cNvPicPr preferRelativeResize="0"/>
          <p:nvPr/>
        </p:nvPicPr>
        <p:blipFill>
          <a:blip r:embed="rId4">
            <a:alphaModFix/>
          </a:blip>
          <a:stretch>
            <a:fillRect/>
          </a:stretch>
        </p:blipFill>
        <p:spPr>
          <a:xfrm>
            <a:off x="515275" y="1008438"/>
            <a:ext cx="782025" cy="782025"/>
          </a:xfrm>
          <a:prstGeom prst="rect">
            <a:avLst/>
          </a:prstGeom>
          <a:noFill/>
          <a:ln>
            <a:noFill/>
          </a:ln>
        </p:spPr>
      </p:pic>
      <p:pic>
        <p:nvPicPr>
          <p:cNvPr id="260" name="Google Shape;260;p27"/>
          <p:cNvPicPr preferRelativeResize="0"/>
          <p:nvPr/>
        </p:nvPicPr>
        <p:blipFill>
          <a:blip r:embed="rId5">
            <a:alphaModFix/>
          </a:blip>
          <a:stretch>
            <a:fillRect/>
          </a:stretch>
        </p:blipFill>
        <p:spPr>
          <a:xfrm>
            <a:off x="515275" y="2187200"/>
            <a:ext cx="3867626" cy="2119250"/>
          </a:xfrm>
          <a:prstGeom prst="rect">
            <a:avLst/>
          </a:prstGeom>
          <a:noFill/>
          <a:ln>
            <a:noFill/>
          </a:ln>
        </p:spPr>
      </p:pic>
      <p:sp>
        <p:nvSpPr>
          <p:cNvPr id="261" name="Google Shape;261;p27"/>
          <p:cNvSpPr txBox="1"/>
          <p:nvPr/>
        </p:nvSpPr>
        <p:spPr>
          <a:xfrm>
            <a:off x="4659425" y="2820675"/>
            <a:ext cx="3294000" cy="8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accent4"/>
                </a:solidFill>
              </a:rPr>
              <a:t>Sample Note</a:t>
            </a:r>
            <a:endParaRPr sz="1700">
              <a:solidFill>
                <a:schemeClr val="accent4"/>
              </a:solidFill>
            </a:endParaRPr>
          </a:p>
          <a:p>
            <a:pPr indent="0" lvl="0" marL="0" rtl="0" algn="ctr">
              <a:spcBef>
                <a:spcPts val="0"/>
              </a:spcBef>
              <a:spcAft>
                <a:spcPts val="0"/>
              </a:spcAft>
              <a:buNone/>
            </a:pPr>
            <a:r>
              <a:rPr lang="en" sz="1700">
                <a:solidFill>
                  <a:srgbClr val="2D637F"/>
                </a:solidFill>
              </a:rPr>
              <a:t>Neonatal Discharge Summary</a:t>
            </a:r>
            <a:endParaRPr sz="1700">
              <a:solidFill>
                <a:srgbClr val="2D637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id="266" name="Google Shape;266;p28"/>
          <p:cNvPicPr preferRelativeResize="0"/>
          <p:nvPr/>
        </p:nvPicPr>
        <p:blipFill>
          <a:blip r:embed="rId3">
            <a:alphaModFix amt="13000"/>
          </a:blip>
          <a:stretch>
            <a:fillRect/>
          </a:stretch>
        </p:blipFill>
        <p:spPr>
          <a:xfrm flipH="1">
            <a:off x="3270525" y="740475"/>
            <a:ext cx="5865400" cy="4403025"/>
          </a:xfrm>
          <a:prstGeom prst="rect">
            <a:avLst/>
          </a:prstGeom>
          <a:noFill/>
          <a:ln>
            <a:noFill/>
          </a:ln>
        </p:spPr>
      </p:pic>
      <p:sp>
        <p:nvSpPr>
          <p:cNvPr id="267" name="Google Shape;267;p28"/>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Benefits of MBVA</a:t>
            </a:r>
            <a:endParaRPr b="1" sz="2000">
              <a:solidFill>
                <a:srgbClr val="2D637F"/>
              </a:solidFill>
              <a:latin typeface="Arial"/>
              <a:ea typeface="Arial"/>
              <a:cs typeface="Arial"/>
              <a:sym typeface="Arial"/>
            </a:endParaRPr>
          </a:p>
        </p:txBody>
      </p:sp>
      <p:grpSp>
        <p:nvGrpSpPr>
          <p:cNvPr id="268" name="Google Shape;268;p28"/>
          <p:cNvGrpSpPr/>
          <p:nvPr/>
        </p:nvGrpSpPr>
        <p:grpSpPr>
          <a:xfrm>
            <a:off x="6025" y="643700"/>
            <a:ext cx="9129900" cy="44100"/>
            <a:chOff x="6025" y="643700"/>
            <a:chExt cx="9129900" cy="44100"/>
          </a:xfrm>
        </p:grpSpPr>
        <p:sp>
          <p:nvSpPr>
            <p:cNvPr id="269" name="Google Shape;269;p28"/>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1" name="Google Shape;271;p28"/>
          <p:cNvPicPr preferRelativeResize="0"/>
          <p:nvPr/>
        </p:nvPicPr>
        <p:blipFill>
          <a:blip r:embed="rId4">
            <a:alphaModFix/>
          </a:blip>
          <a:stretch>
            <a:fillRect/>
          </a:stretch>
        </p:blipFill>
        <p:spPr>
          <a:xfrm>
            <a:off x="4294472" y="643600"/>
            <a:ext cx="4841454" cy="4531801"/>
          </a:xfrm>
          <a:prstGeom prst="rect">
            <a:avLst/>
          </a:prstGeom>
          <a:noFill/>
          <a:ln>
            <a:noFill/>
          </a:ln>
        </p:spPr>
      </p:pic>
      <p:pic>
        <p:nvPicPr>
          <p:cNvPr id="272" name="Google Shape;272;p28"/>
          <p:cNvPicPr preferRelativeResize="0"/>
          <p:nvPr/>
        </p:nvPicPr>
        <p:blipFill>
          <a:blip r:embed="rId5">
            <a:alphaModFix/>
          </a:blip>
          <a:stretch>
            <a:fillRect/>
          </a:stretch>
        </p:blipFill>
        <p:spPr>
          <a:xfrm>
            <a:off x="589700" y="2076237"/>
            <a:ext cx="3639250" cy="166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pic>
        <p:nvPicPr>
          <p:cNvPr id="277" name="Google Shape;277;p29"/>
          <p:cNvPicPr preferRelativeResize="0"/>
          <p:nvPr/>
        </p:nvPicPr>
        <p:blipFill>
          <a:blip r:embed="rId3">
            <a:alphaModFix amt="14000"/>
          </a:blip>
          <a:stretch>
            <a:fillRect/>
          </a:stretch>
        </p:blipFill>
        <p:spPr>
          <a:xfrm>
            <a:off x="3752075" y="774536"/>
            <a:ext cx="5383850" cy="4367650"/>
          </a:xfrm>
          <a:prstGeom prst="rect">
            <a:avLst/>
          </a:prstGeom>
          <a:noFill/>
          <a:ln>
            <a:noFill/>
          </a:ln>
        </p:spPr>
      </p:pic>
      <p:sp>
        <p:nvSpPr>
          <p:cNvPr id="278" name="Google Shape;278;p29"/>
          <p:cNvSpPr/>
          <p:nvPr/>
        </p:nvSpPr>
        <p:spPr>
          <a:xfrm>
            <a:off x="6025" y="895300"/>
            <a:ext cx="7509000" cy="4213500"/>
          </a:xfrm>
          <a:prstGeom prst="rect">
            <a:avLst/>
          </a:prstGeom>
          <a:noFill/>
          <a:ln>
            <a:noFill/>
          </a:ln>
        </p:spPr>
        <p:txBody>
          <a:bodyPr anchorCtr="0" anchor="t" bIns="45700" lIns="91425" spcFirstLastPara="1" rIns="91425" wrap="square" tIns="45700">
            <a:noAutofit/>
          </a:bodyPr>
          <a:lstStyle/>
          <a:p>
            <a:pPr indent="-336550" lvl="1" marL="914400" rtl="0" algn="l">
              <a:lnSpc>
                <a:spcPct val="200000"/>
              </a:lnSpc>
              <a:spcBef>
                <a:spcPts val="0"/>
              </a:spcBef>
              <a:spcAft>
                <a:spcPts val="0"/>
              </a:spcAft>
              <a:buClr>
                <a:srgbClr val="2D637F"/>
              </a:buClr>
              <a:buSzPts val="1700"/>
              <a:buChar char="●"/>
            </a:pPr>
            <a:r>
              <a:rPr lang="en" sz="1700">
                <a:solidFill>
                  <a:srgbClr val="2D637F"/>
                </a:solidFill>
              </a:rPr>
              <a:t>Improve model predictions</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Expand to medical procedures and other service level codes </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Integrate with existing Electronic Medical Record  (EMR) systems </a:t>
            </a:r>
            <a:endParaRPr sz="1700">
              <a:solidFill>
                <a:srgbClr val="2D637F"/>
              </a:solidFill>
            </a:endParaRPr>
          </a:p>
          <a:p>
            <a:pPr indent="-336550" lvl="1" marL="914400" rtl="0" algn="l">
              <a:lnSpc>
                <a:spcPct val="200000"/>
              </a:lnSpc>
              <a:spcBef>
                <a:spcPts val="0"/>
              </a:spcBef>
              <a:spcAft>
                <a:spcPts val="0"/>
              </a:spcAft>
              <a:buClr>
                <a:srgbClr val="2D637F"/>
              </a:buClr>
              <a:buSzPts val="1700"/>
              <a:buChar char="●"/>
            </a:pPr>
            <a:r>
              <a:rPr lang="en" sz="1700">
                <a:solidFill>
                  <a:srgbClr val="2D637F"/>
                </a:solidFill>
              </a:rPr>
              <a:t>Build AI writing assistant for physicians</a:t>
            </a:r>
            <a:endParaRPr sz="1700">
              <a:solidFill>
                <a:srgbClr val="2D637F"/>
              </a:solidFill>
            </a:endParaRPr>
          </a:p>
        </p:txBody>
      </p:sp>
      <p:sp>
        <p:nvSpPr>
          <p:cNvPr id="279" name="Google Shape;279;p29"/>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Future Roadmap</a:t>
            </a:r>
            <a:endParaRPr b="1" sz="2000">
              <a:solidFill>
                <a:srgbClr val="2D637F"/>
              </a:solidFill>
              <a:latin typeface="Arial"/>
              <a:ea typeface="Arial"/>
              <a:cs typeface="Arial"/>
              <a:sym typeface="Arial"/>
            </a:endParaRPr>
          </a:p>
        </p:txBody>
      </p:sp>
      <p:grpSp>
        <p:nvGrpSpPr>
          <p:cNvPr id="280" name="Google Shape;280;p29"/>
          <p:cNvGrpSpPr/>
          <p:nvPr/>
        </p:nvGrpSpPr>
        <p:grpSpPr>
          <a:xfrm>
            <a:off x="6025" y="643700"/>
            <a:ext cx="9129900" cy="44100"/>
            <a:chOff x="6025" y="643700"/>
            <a:chExt cx="9129900" cy="44100"/>
          </a:xfrm>
        </p:grpSpPr>
        <p:sp>
          <p:nvSpPr>
            <p:cNvPr id="281" name="Google Shape;281;p29"/>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6" name="Shape 286"/>
        <p:cNvGrpSpPr/>
        <p:nvPr/>
      </p:nvGrpSpPr>
      <p:grpSpPr>
        <a:xfrm>
          <a:off x="0" y="0"/>
          <a:ext cx="0" cy="0"/>
          <a:chOff x="0" y="0"/>
          <a:chExt cx="0" cy="0"/>
        </a:xfrm>
      </p:grpSpPr>
      <p:sp>
        <p:nvSpPr>
          <p:cNvPr id="287" name="Google Shape;287;p30"/>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The Team</a:t>
            </a:r>
            <a:endParaRPr b="1" sz="2000">
              <a:solidFill>
                <a:srgbClr val="2D637F"/>
              </a:solidFill>
              <a:latin typeface="Arial"/>
              <a:ea typeface="Arial"/>
              <a:cs typeface="Arial"/>
              <a:sym typeface="Arial"/>
            </a:endParaRPr>
          </a:p>
        </p:txBody>
      </p:sp>
      <p:grpSp>
        <p:nvGrpSpPr>
          <p:cNvPr id="288" name="Google Shape;288;p30"/>
          <p:cNvGrpSpPr/>
          <p:nvPr/>
        </p:nvGrpSpPr>
        <p:grpSpPr>
          <a:xfrm>
            <a:off x="6025" y="643700"/>
            <a:ext cx="9129900" cy="44100"/>
            <a:chOff x="6025" y="643700"/>
            <a:chExt cx="9129900" cy="44100"/>
          </a:xfrm>
        </p:grpSpPr>
        <p:sp>
          <p:nvSpPr>
            <p:cNvPr id="289" name="Google Shape;289;p30"/>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 name="Google Shape;291;p30"/>
          <p:cNvPicPr preferRelativeResize="0"/>
          <p:nvPr/>
        </p:nvPicPr>
        <p:blipFill>
          <a:blip r:embed="rId3">
            <a:alphaModFix/>
          </a:blip>
          <a:stretch>
            <a:fillRect/>
          </a:stretch>
        </p:blipFill>
        <p:spPr>
          <a:xfrm>
            <a:off x="5112050" y="1147000"/>
            <a:ext cx="889900" cy="889900"/>
          </a:xfrm>
          <a:prstGeom prst="rect">
            <a:avLst/>
          </a:prstGeom>
          <a:noFill/>
          <a:ln>
            <a:noFill/>
          </a:ln>
          <a:effectLst>
            <a:outerShdw blurRad="500063" rotWithShape="0" algn="bl">
              <a:srgbClr val="000000">
                <a:alpha val="64999"/>
              </a:srgbClr>
            </a:outerShdw>
          </a:effectLst>
        </p:spPr>
      </p:pic>
      <p:pic>
        <p:nvPicPr>
          <p:cNvPr id="292" name="Google Shape;292;p30"/>
          <p:cNvPicPr preferRelativeResize="0"/>
          <p:nvPr/>
        </p:nvPicPr>
        <p:blipFill>
          <a:blip r:embed="rId4">
            <a:alphaModFix/>
          </a:blip>
          <a:stretch>
            <a:fillRect/>
          </a:stretch>
        </p:blipFill>
        <p:spPr>
          <a:xfrm flipH="1">
            <a:off x="1165425" y="1087927"/>
            <a:ext cx="889900" cy="889900"/>
          </a:xfrm>
          <a:prstGeom prst="rect">
            <a:avLst/>
          </a:prstGeom>
          <a:noFill/>
          <a:ln>
            <a:noFill/>
          </a:ln>
          <a:effectLst>
            <a:outerShdw blurRad="500063" rotWithShape="0" algn="bl">
              <a:srgbClr val="000000">
                <a:alpha val="64999"/>
              </a:srgbClr>
            </a:outerShdw>
          </a:effectLst>
        </p:spPr>
      </p:pic>
      <p:pic>
        <p:nvPicPr>
          <p:cNvPr id="293" name="Google Shape;293;p30"/>
          <p:cNvPicPr preferRelativeResize="0"/>
          <p:nvPr/>
        </p:nvPicPr>
        <p:blipFill>
          <a:blip r:embed="rId5">
            <a:alphaModFix/>
          </a:blip>
          <a:stretch>
            <a:fillRect/>
          </a:stretch>
        </p:blipFill>
        <p:spPr>
          <a:xfrm>
            <a:off x="1165425" y="2966127"/>
            <a:ext cx="889900" cy="889900"/>
          </a:xfrm>
          <a:prstGeom prst="rect">
            <a:avLst/>
          </a:prstGeom>
          <a:noFill/>
          <a:ln>
            <a:noFill/>
          </a:ln>
          <a:effectLst>
            <a:outerShdw blurRad="500063" rotWithShape="0" algn="bl">
              <a:srgbClr val="000000">
                <a:alpha val="64999"/>
              </a:srgbClr>
            </a:outerShdw>
          </a:effectLst>
        </p:spPr>
      </p:pic>
      <p:pic>
        <p:nvPicPr>
          <p:cNvPr id="294" name="Google Shape;294;p30"/>
          <p:cNvPicPr preferRelativeResize="0"/>
          <p:nvPr/>
        </p:nvPicPr>
        <p:blipFill>
          <a:blip r:embed="rId6">
            <a:alphaModFix/>
          </a:blip>
          <a:stretch>
            <a:fillRect/>
          </a:stretch>
        </p:blipFill>
        <p:spPr>
          <a:xfrm>
            <a:off x="5112050" y="2966127"/>
            <a:ext cx="889900" cy="889900"/>
          </a:xfrm>
          <a:prstGeom prst="rect">
            <a:avLst/>
          </a:prstGeom>
          <a:noFill/>
          <a:ln>
            <a:noFill/>
          </a:ln>
          <a:effectLst>
            <a:outerShdw blurRad="500063" rotWithShape="0" algn="bl">
              <a:srgbClr val="000000">
                <a:alpha val="64999"/>
              </a:srgbClr>
            </a:outerShdw>
          </a:effectLst>
        </p:spPr>
      </p:pic>
      <p:sp>
        <p:nvSpPr>
          <p:cNvPr id="295" name="Google Shape;295;p30"/>
          <p:cNvSpPr/>
          <p:nvPr/>
        </p:nvSpPr>
        <p:spPr>
          <a:xfrm>
            <a:off x="1008625" y="2063188"/>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Anish Philip</a:t>
            </a:r>
            <a:endParaRPr b="1" sz="1700">
              <a:solidFill>
                <a:srgbClr val="3F3F3F"/>
              </a:solidFill>
            </a:endParaRPr>
          </a:p>
          <a:p>
            <a:pPr indent="0" lvl="0" marL="0" marR="0" rtl="0" algn="l">
              <a:spcBef>
                <a:spcPts val="0"/>
              </a:spcBef>
              <a:spcAft>
                <a:spcPts val="0"/>
              </a:spcAft>
              <a:buNone/>
            </a:pPr>
            <a:r>
              <a:rPr lang="en" sz="1700">
                <a:solidFill>
                  <a:srgbClr val="3F3F3F"/>
                </a:solidFill>
              </a:rPr>
              <a:t>Medical SME and Model Builder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6" name="Google Shape;296;p30"/>
          <p:cNvSpPr/>
          <p:nvPr/>
        </p:nvSpPr>
        <p:spPr>
          <a:xfrm>
            <a:off x="4941725" y="2077589"/>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Brent Biseda</a:t>
            </a:r>
            <a:endParaRPr b="1" sz="1700">
              <a:solidFill>
                <a:srgbClr val="3F3F3F"/>
              </a:solidFill>
            </a:endParaRPr>
          </a:p>
          <a:p>
            <a:pPr indent="0" lvl="0" marL="0" marR="0" rtl="0" algn="l">
              <a:spcBef>
                <a:spcPts val="0"/>
              </a:spcBef>
              <a:spcAft>
                <a:spcPts val="0"/>
              </a:spcAft>
              <a:buNone/>
            </a:pPr>
            <a:r>
              <a:rPr lang="en" sz="1700">
                <a:solidFill>
                  <a:srgbClr val="3F3F3F"/>
                </a:solidFill>
              </a:rPr>
              <a:t>Product Manager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7" name="Google Shape;297;p30"/>
          <p:cNvSpPr/>
          <p:nvPr/>
        </p:nvSpPr>
        <p:spPr>
          <a:xfrm>
            <a:off x="1008625" y="3958163"/>
            <a:ext cx="3337200" cy="109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Gaurav Desai</a:t>
            </a:r>
            <a:endParaRPr b="1" sz="1700">
              <a:solidFill>
                <a:srgbClr val="3F3F3F"/>
              </a:solidFill>
            </a:endParaRPr>
          </a:p>
          <a:p>
            <a:pPr indent="0" lvl="0" marL="0" marR="0" rtl="0" algn="l">
              <a:spcBef>
                <a:spcPts val="0"/>
              </a:spcBef>
              <a:spcAft>
                <a:spcPts val="0"/>
              </a:spcAft>
              <a:buNone/>
            </a:pPr>
            <a:r>
              <a:rPr lang="en" sz="1700">
                <a:solidFill>
                  <a:srgbClr val="3F3F3F"/>
                </a:solidFill>
              </a:rPr>
              <a:t>UI Developer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
        <p:nvSpPr>
          <p:cNvPr id="298" name="Google Shape;298;p30"/>
          <p:cNvSpPr/>
          <p:nvPr/>
        </p:nvSpPr>
        <p:spPr>
          <a:xfrm>
            <a:off x="4941725" y="3881996"/>
            <a:ext cx="3337200" cy="71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3F3F3F"/>
                </a:solidFill>
              </a:rPr>
              <a:t>Haifeng Lin</a:t>
            </a:r>
            <a:endParaRPr b="1" sz="1700">
              <a:solidFill>
                <a:srgbClr val="3F3F3F"/>
              </a:solidFill>
            </a:endParaRPr>
          </a:p>
          <a:p>
            <a:pPr indent="0" lvl="0" marL="0" marR="0" rtl="0" algn="l">
              <a:spcBef>
                <a:spcPts val="0"/>
              </a:spcBef>
              <a:spcAft>
                <a:spcPts val="0"/>
              </a:spcAft>
              <a:buNone/>
            </a:pPr>
            <a:r>
              <a:rPr lang="en" sz="1700">
                <a:solidFill>
                  <a:srgbClr val="3F3F3F"/>
                </a:solidFill>
              </a:rPr>
              <a:t>Project Manager</a:t>
            </a:r>
            <a:endParaRPr sz="1700">
              <a:solidFill>
                <a:srgbClr val="3F3F3F"/>
              </a:solidFill>
            </a:endParaRPr>
          </a:p>
          <a:p>
            <a:pPr indent="0" lvl="0" marL="0" marR="0" rtl="0" algn="l">
              <a:spcBef>
                <a:spcPts val="0"/>
              </a:spcBef>
              <a:spcAft>
                <a:spcPts val="0"/>
              </a:spcAft>
              <a:buNone/>
            </a:pPr>
            <a:r>
              <a:t/>
            </a:r>
            <a:endParaRPr sz="1700">
              <a:solidFill>
                <a:srgbClr val="3F3F3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2" name="Shape 302"/>
        <p:cNvGrpSpPr/>
        <p:nvPr/>
      </p:nvGrpSpPr>
      <p:grpSpPr>
        <a:xfrm>
          <a:off x="0" y="0"/>
          <a:ext cx="0" cy="0"/>
          <a:chOff x="0" y="0"/>
          <a:chExt cx="0" cy="0"/>
        </a:xfrm>
      </p:grpSpPr>
      <p:sp>
        <p:nvSpPr>
          <p:cNvPr id="303" name="Google Shape;303;p31"/>
          <p:cNvSpPr/>
          <p:nvPr/>
        </p:nvSpPr>
        <p:spPr>
          <a:xfrm>
            <a:off x="6175" y="2399700"/>
            <a:ext cx="9144000" cy="1042200"/>
          </a:xfrm>
          <a:prstGeom prst="rect">
            <a:avLst/>
          </a:prstGeom>
          <a:gradFill>
            <a:gsLst>
              <a:gs pos="0">
                <a:schemeClr val="accent5"/>
              </a:gs>
              <a:gs pos="28000">
                <a:schemeClr val="accent5"/>
              </a:gs>
              <a:gs pos="69000">
                <a:srgbClr val="F4AE21"/>
              </a:gs>
              <a:gs pos="100000">
                <a:schemeClr val="accent4"/>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31"/>
          <p:cNvSpPr/>
          <p:nvPr/>
        </p:nvSpPr>
        <p:spPr>
          <a:xfrm>
            <a:off x="1514022" y="2588550"/>
            <a:ext cx="14445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3400">
                <a:solidFill>
                  <a:srgbClr val="FFFFFF"/>
                </a:solidFill>
              </a:rPr>
              <a:t>Q&amp;A</a:t>
            </a:r>
            <a:endParaRPr sz="3400">
              <a:solidFill>
                <a:srgbClr val="FFFFFF"/>
              </a:solidFill>
              <a:latin typeface="Calibri"/>
              <a:ea typeface="Calibri"/>
              <a:cs typeface="Calibri"/>
              <a:sym typeface="Calibri"/>
            </a:endParaRPr>
          </a:p>
        </p:txBody>
      </p:sp>
      <p:sp>
        <p:nvSpPr>
          <p:cNvPr id="305" name="Google Shape;305;p31"/>
          <p:cNvSpPr/>
          <p:nvPr/>
        </p:nvSpPr>
        <p:spPr>
          <a:xfrm>
            <a:off x="4710339" y="2588556"/>
            <a:ext cx="3743400" cy="615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3400">
                <a:solidFill>
                  <a:schemeClr val="lt1"/>
                </a:solidFill>
                <a:latin typeface="Arial"/>
                <a:ea typeface="Arial"/>
                <a:cs typeface="Arial"/>
                <a:sym typeface="Arial"/>
              </a:rPr>
              <a:t>Thank you</a:t>
            </a:r>
            <a:endParaRPr sz="3400">
              <a:solidFill>
                <a:schemeClr val="lt1"/>
              </a:solidFill>
              <a:latin typeface="Arial"/>
              <a:ea typeface="Arial"/>
              <a:cs typeface="Arial"/>
              <a:sym typeface="Arial"/>
            </a:endParaRPr>
          </a:p>
        </p:txBody>
      </p:sp>
      <p:sp>
        <p:nvSpPr>
          <p:cNvPr id="306" name="Google Shape;306;p31"/>
          <p:cNvSpPr txBox="1"/>
          <p:nvPr/>
        </p:nvSpPr>
        <p:spPr>
          <a:xfrm>
            <a:off x="522475" y="437550"/>
            <a:ext cx="8111400" cy="852300"/>
          </a:xfrm>
          <a:prstGeom prst="rect">
            <a:avLst/>
          </a:prstGeom>
          <a:solidFill>
            <a:schemeClr val="lt1"/>
          </a:solidFill>
          <a:ln cap="flat" cmpd="sng" w="9525">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2D637F"/>
                </a:solidFill>
              </a:rPr>
              <a:t>Medical Billing Virtual Assistant (MBVA)</a:t>
            </a:r>
            <a:endParaRPr b="1" sz="2600">
              <a:solidFill>
                <a:srgbClr val="2D637F"/>
              </a:solidFill>
            </a:endParaRPr>
          </a:p>
          <a:p>
            <a:pPr indent="0" lvl="0" marL="0" rtl="0" algn="ctr">
              <a:spcBef>
                <a:spcPts val="0"/>
              </a:spcBef>
              <a:spcAft>
                <a:spcPts val="0"/>
              </a:spcAft>
              <a:buNone/>
            </a:pPr>
            <a:r>
              <a:rPr b="1" i="1" lang="en">
                <a:solidFill>
                  <a:srgbClr val="C28220"/>
                </a:solidFill>
              </a:rPr>
              <a:t>Preparing to shape the future of medical coding</a:t>
            </a:r>
            <a:endParaRPr b="1" i="1">
              <a:solidFill>
                <a:srgbClr val="C28220"/>
              </a:solidFill>
            </a:endParaRPr>
          </a:p>
        </p:txBody>
      </p:sp>
      <p:pic>
        <p:nvPicPr>
          <p:cNvPr id="307" name="Google Shape;307;p31"/>
          <p:cNvPicPr preferRelativeResize="0"/>
          <p:nvPr/>
        </p:nvPicPr>
        <p:blipFill>
          <a:blip r:embed="rId3">
            <a:alphaModFix/>
          </a:blip>
          <a:stretch>
            <a:fillRect/>
          </a:stretch>
        </p:blipFill>
        <p:spPr>
          <a:xfrm rot="-8">
            <a:off x="415401" y="437549"/>
            <a:ext cx="852300" cy="8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type="title"/>
          </p:nvPr>
        </p:nvSpPr>
        <p:spPr>
          <a:xfrm>
            <a:off x="896675" y="605663"/>
            <a:ext cx="4959300" cy="2613900"/>
          </a:xfrm>
          <a:prstGeom prst="rect">
            <a:avLst/>
          </a:prstGeom>
          <a:solidFill>
            <a:srgbClr val="FABF8E"/>
          </a:solidFill>
        </p:spPr>
        <p:txBody>
          <a:bodyPr anchorCtr="0" anchor="ctr" bIns="45700" lIns="91425" spcFirstLastPara="1" rIns="91425" wrap="square" tIns="45700">
            <a:noAutofit/>
          </a:bodyPr>
          <a:lstStyle/>
          <a:p>
            <a:pPr indent="0" lvl="0" marL="0" rtl="0" algn="l">
              <a:spcBef>
                <a:spcPts val="0"/>
              </a:spcBef>
              <a:spcAft>
                <a:spcPts val="0"/>
              </a:spcAft>
              <a:buNone/>
            </a:pPr>
            <a:r>
              <a:rPr b="1" lang="en" sz="4000"/>
              <a:t>Team </a:t>
            </a:r>
            <a:r>
              <a:rPr b="1" lang="en" sz="4000"/>
              <a:t>Responsibility</a:t>
            </a:r>
            <a:r>
              <a:rPr b="1" lang="en" sz="4000"/>
              <a:t> </a:t>
            </a:r>
            <a:endParaRPr b="1" sz="4000"/>
          </a:p>
        </p:txBody>
      </p:sp>
      <p:sp>
        <p:nvSpPr>
          <p:cNvPr id="313" name="Google Shape;313;p32"/>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9" name="Google Shape;319;p33"/>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Brent Biseda</a:t>
            </a:r>
            <a:endParaRPr b="1" sz="2200"/>
          </a:p>
        </p:txBody>
      </p:sp>
      <p:sp>
        <p:nvSpPr>
          <p:cNvPr id="320" name="Google Shape;320;p33"/>
          <p:cNvSpPr/>
          <p:nvPr/>
        </p:nvSpPr>
        <p:spPr>
          <a:xfrm>
            <a:off x="627749" y="930684"/>
            <a:ext cx="1508400" cy="7866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1" name="Google Shape;321;p33"/>
          <p:cNvSpPr/>
          <p:nvPr/>
        </p:nvSpPr>
        <p:spPr>
          <a:xfrm rot="5400000">
            <a:off x="2134409" y="1138400"/>
            <a:ext cx="358200" cy="3711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2" name="Google Shape;322;p33"/>
          <p:cNvSpPr/>
          <p:nvPr/>
        </p:nvSpPr>
        <p:spPr>
          <a:xfrm>
            <a:off x="851464" y="1075763"/>
            <a:ext cx="1060800" cy="49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23" name="Google Shape;323;p33"/>
          <p:cNvGrpSpPr/>
          <p:nvPr/>
        </p:nvGrpSpPr>
        <p:grpSpPr>
          <a:xfrm>
            <a:off x="627603" y="1838900"/>
            <a:ext cx="7653905" cy="786563"/>
            <a:chOff x="3744027" y="2765719"/>
            <a:chExt cx="7424488" cy="1463100"/>
          </a:xfrm>
        </p:grpSpPr>
        <p:grpSp>
          <p:nvGrpSpPr>
            <p:cNvPr id="324" name="Google Shape;324;p33"/>
            <p:cNvGrpSpPr/>
            <p:nvPr/>
          </p:nvGrpSpPr>
          <p:grpSpPr>
            <a:xfrm>
              <a:off x="5379115" y="2765719"/>
              <a:ext cx="5789400" cy="1463100"/>
              <a:chOff x="3204579" y="2697269"/>
              <a:chExt cx="5789400" cy="1463100"/>
            </a:xfrm>
          </p:grpSpPr>
          <p:sp>
            <p:nvSpPr>
              <p:cNvPr id="325" name="Google Shape;325;p33"/>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6" name="Google Shape;326;p33"/>
              <p:cNvSpPr/>
              <p:nvPr/>
            </p:nvSpPr>
            <p:spPr>
              <a:xfrm>
                <a:off x="3593815" y="3184292"/>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Obtain SME inputs </a:t>
                </a:r>
                <a:endParaRPr sz="2000">
                  <a:solidFill>
                    <a:srgbClr val="FFFFFF"/>
                  </a:solidFill>
                  <a:latin typeface="Calibri"/>
                  <a:ea typeface="Calibri"/>
                  <a:cs typeface="Calibri"/>
                  <a:sym typeface="Calibri"/>
                </a:endParaRPr>
              </a:p>
            </p:txBody>
          </p:sp>
        </p:grpSp>
        <p:grpSp>
          <p:nvGrpSpPr>
            <p:cNvPr id="327" name="Google Shape;327;p33"/>
            <p:cNvGrpSpPr/>
            <p:nvPr/>
          </p:nvGrpSpPr>
          <p:grpSpPr>
            <a:xfrm>
              <a:off x="3744027" y="2765719"/>
              <a:ext cx="1815150" cy="1463100"/>
              <a:chOff x="1569491" y="2697269"/>
              <a:chExt cx="1815150" cy="1463100"/>
            </a:xfrm>
          </p:grpSpPr>
          <p:sp>
            <p:nvSpPr>
              <p:cNvPr id="328" name="Google Shape;328;p33"/>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9" name="Google Shape;329;p33"/>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0" name="Google Shape;330;p33"/>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331" name="Google Shape;331;p33"/>
          <p:cNvGrpSpPr/>
          <p:nvPr/>
        </p:nvGrpSpPr>
        <p:grpSpPr>
          <a:xfrm>
            <a:off x="622203" y="2756509"/>
            <a:ext cx="7664692" cy="786563"/>
            <a:chOff x="3744027" y="4561449"/>
            <a:chExt cx="7434952" cy="1463100"/>
          </a:xfrm>
        </p:grpSpPr>
        <p:grpSp>
          <p:nvGrpSpPr>
            <p:cNvPr id="332" name="Google Shape;332;p33"/>
            <p:cNvGrpSpPr/>
            <p:nvPr/>
          </p:nvGrpSpPr>
          <p:grpSpPr>
            <a:xfrm>
              <a:off x="5389579" y="4561449"/>
              <a:ext cx="5789400" cy="1463100"/>
              <a:chOff x="3215043" y="4492999"/>
              <a:chExt cx="5789400" cy="1463100"/>
            </a:xfrm>
          </p:grpSpPr>
          <p:sp>
            <p:nvSpPr>
              <p:cNvPr id="333" name="Google Shape;333;p33"/>
              <p:cNvSpPr/>
              <p:nvPr/>
            </p:nvSpPr>
            <p:spPr>
              <a:xfrm>
                <a:off x="3215043"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4" name="Google Shape;334;p33"/>
              <p:cNvSpPr/>
              <p:nvPr/>
            </p:nvSpPr>
            <p:spPr>
              <a:xfrm>
                <a:off x="3593815" y="4969734"/>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Decide product design and features</a:t>
                </a:r>
                <a:endParaRPr sz="2000">
                  <a:solidFill>
                    <a:srgbClr val="FFFFFF"/>
                  </a:solidFill>
                  <a:latin typeface="Calibri"/>
                  <a:ea typeface="Calibri"/>
                  <a:cs typeface="Calibri"/>
                  <a:sym typeface="Calibri"/>
                </a:endParaRPr>
              </a:p>
            </p:txBody>
          </p:sp>
        </p:grpSp>
        <p:grpSp>
          <p:nvGrpSpPr>
            <p:cNvPr id="335" name="Google Shape;335;p33"/>
            <p:cNvGrpSpPr/>
            <p:nvPr/>
          </p:nvGrpSpPr>
          <p:grpSpPr>
            <a:xfrm>
              <a:off x="3744027" y="4561449"/>
              <a:ext cx="1815150" cy="1463100"/>
              <a:chOff x="1569491" y="4492999"/>
              <a:chExt cx="1815150" cy="1463100"/>
            </a:xfrm>
          </p:grpSpPr>
          <p:sp>
            <p:nvSpPr>
              <p:cNvPr id="336" name="Google Shape;336;p33"/>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7" name="Google Shape;337;p33"/>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8" name="Google Shape;338;p33"/>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339" name="Google Shape;339;p33"/>
          <p:cNvGrpSpPr/>
          <p:nvPr/>
        </p:nvGrpSpPr>
        <p:grpSpPr>
          <a:xfrm>
            <a:off x="627603" y="930666"/>
            <a:ext cx="7653905" cy="786563"/>
            <a:chOff x="3744027" y="969989"/>
            <a:chExt cx="7424488" cy="1463100"/>
          </a:xfrm>
        </p:grpSpPr>
        <p:grpSp>
          <p:nvGrpSpPr>
            <p:cNvPr id="340" name="Google Shape;340;p33"/>
            <p:cNvGrpSpPr/>
            <p:nvPr/>
          </p:nvGrpSpPr>
          <p:grpSpPr>
            <a:xfrm>
              <a:off x="5379115" y="969989"/>
              <a:ext cx="5789400" cy="1463100"/>
              <a:chOff x="3204579" y="901539"/>
              <a:chExt cx="5789400" cy="1463100"/>
            </a:xfrm>
          </p:grpSpPr>
          <p:sp>
            <p:nvSpPr>
              <p:cNvPr id="341" name="Google Shape;341;p33"/>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2" name="Google Shape;342;p33"/>
              <p:cNvSpPr/>
              <p:nvPr/>
            </p:nvSpPr>
            <p:spPr>
              <a:xfrm>
                <a:off x="3594064" y="129995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Determine initial project scope</a:t>
                </a:r>
                <a:endParaRPr sz="2000">
                  <a:solidFill>
                    <a:srgbClr val="FFFFFF"/>
                  </a:solidFill>
                  <a:latin typeface="Calibri"/>
                  <a:ea typeface="Calibri"/>
                  <a:cs typeface="Calibri"/>
                  <a:sym typeface="Calibri"/>
                </a:endParaRPr>
              </a:p>
            </p:txBody>
          </p:sp>
        </p:grpSp>
        <p:grpSp>
          <p:nvGrpSpPr>
            <p:cNvPr id="343" name="Google Shape;343;p33"/>
            <p:cNvGrpSpPr/>
            <p:nvPr/>
          </p:nvGrpSpPr>
          <p:grpSpPr>
            <a:xfrm>
              <a:off x="3744027" y="969989"/>
              <a:ext cx="1815150" cy="1463100"/>
              <a:chOff x="1569491" y="901540"/>
              <a:chExt cx="1815150" cy="1463100"/>
            </a:xfrm>
          </p:grpSpPr>
          <p:sp>
            <p:nvSpPr>
              <p:cNvPr id="344" name="Google Shape;344;p33"/>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5" name="Google Shape;345;p33"/>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33"/>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grpSp>
        <p:nvGrpSpPr>
          <p:cNvPr id="347" name="Google Shape;347;p33"/>
          <p:cNvGrpSpPr/>
          <p:nvPr/>
        </p:nvGrpSpPr>
        <p:grpSpPr>
          <a:xfrm>
            <a:off x="627603" y="3672441"/>
            <a:ext cx="7653905" cy="786563"/>
            <a:chOff x="3744027" y="969989"/>
            <a:chExt cx="7424488" cy="1463100"/>
          </a:xfrm>
        </p:grpSpPr>
        <p:grpSp>
          <p:nvGrpSpPr>
            <p:cNvPr id="348" name="Google Shape;348;p33"/>
            <p:cNvGrpSpPr/>
            <p:nvPr/>
          </p:nvGrpSpPr>
          <p:grpSpPr>
            <a:xfrm>
              <a:off x="5379115" y="969989"/>
              <a:ext cx="5789400" cy="1463100"/>
              <a:chOff x="3204579" y="901539"/>
              <a:chExt cx="5789400" cy="1463100"/>
            </a:xfrm>
          </p:grpSpPr>
          <p:sp>
            <p:nvSpPr>
              <p:cNvPr id="349" name="Google Shape;349;p33"/>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0" name="Google Shape;350;p33"/>
              <p:cNvSpPr/>
              <p:nvPr/>
            </p:nvSpPr>
            <p:spPr>
              <a:xfrm>
                <a:off x="3593822" y="129988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Flask Backend</a:t>
                </a:r>
                <a:endParaRPr sz="2000">
                  <a:solidFill>
                    <a:srgbClr val="FFFFFF"/>
                  </a:solidFill>
                  <a:latin typeface="Calibri"/>
                  <a:ea typeface="Calibri"/>
                  <a:cs typeface="Calibri"/>
                  <a:sym typeface="Calibri"/>
                </a:endParaRPr>
              </a:p>
            </p:txBody>
          </p:sp>
        </p:grpSp>
        <p:grpSp>
          <p:nvGrpSpPr>
            <p:cNvPr id="351" name="Google Shape;351;p33"/>
            <p:cNvGrpSpPr/>
            <p:nvPr/>
          </p:nvGrpSpPr>
          <p:grpSpPr>
            <a:xfrm>
              <a:off x="3744027" y="969989"/>
              <a:ext cx="1815150" cy="1463100"/>
              <a:chOff x="1569491" y="901540"/>
              <a:chExt cx="1815150" cy="1463100"/>
            </a:xfrm>
          </p:grpSpPr>
          <p:sp>
            <p:nvSpPr>
              <p:cNvPr id="352" name="Google Shape;352;p33"/>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3" name="Google Shape;353;p33"/>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4" name="Google Shape;354;p33"/>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a:t>
                </a:r>
                <a:r>
                  <a:rPr b="1" lang="en" sz="3600">
                    <a:solidFill>
                      <a:srgbClr val="FFFFFF"/>
                    </a:solidFill>
                  </a:rPr>
                  <a:t>4</a:t>
                </a:r>
                <a:endParaRPr sz="3600"/>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431075" y="1083950"/>
            <a:ext cx="3542100" cy="2951750"/>
          </a:xfrm>
          <a:prstGeom prst="rect">
            <a:avLst/>
          </a:prstGeom>
          <a:noFill/>
          <a:ln>
            <a:noFill/>
          </a:ln>
        </p:spPr>
      </p:pic>
      <p:sp>
        <p:nvSpPr>
          <p:cNvPr id="78" name="Google Shape;78;p16"/>
          <p:cNvSpPr txBox="1"/>
          <p:nvPr>
            <p:ph idx="12" type="sldNum"/>
          </p:nvPr>
        </p:nvSpPr>
        <p:spPr>
          <a:xfrm>
            <a:off x="8330309" y="3730573"/>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6"/>
          <p:cNvSpPr txBox="1"/>
          <p:nvPr/>
        </p:nvSpPr>
        <p:spPr>
          <a:xfrm>
            <a:off x="4489575" y="1083950"/>
            <a:ext cx="2861700" cy="8214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 sz="3500">
                <a:solidFill>
                  <a:srgbClr val="2D637F"/>
                </a:solidFill>
              </a:rPr>
              <a:t>80%</a:t>
            </a:r>
            <a:r>
              <a:rPr b="1" lang="en" sz="1600">
                <a:solidFill>
                  <a:srgbClr val="0070C0"/>
                </a:solidFill>
              </a:rPr>
              <a:t> </a:t>
            </a:r>
            <a:r>
              <a:rPr b="1" lang="en" sz="1800"/>
              <a:t>bills with error*</a:t>
            </a:r>
            <a:endParaRPr b="1" sz="1800">
              <a:latin typeface="Arial"/>
              <a:ea typeface="Arial"/>
              <a:cs typeface="Arial"/>
              <a:sym typeface="Arial"/>
            </a:endParaRPr>
          </a:p>
        </p:txBody>
      </p:sp>
      <p:sp>
        <p:nvSpPr>
          <p:cNvPr id="80" name="Google Shape;80;p16"/>
          <p:cNvSpPr txBox="1"/>
          <p:nvPr/>
        </p:nvSpPr>
        <p:spPr>
          <a:xfrm>
            <a:off x="4472475" y="2574282"/>
            <a:ext cx="4406400" cy="1643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3500">
                <a:solidFill>
                  <a:srgbClr val="2D637F"/>
                </a:solidFill>
              </a:rPr>
              <a:t>$68,000,000,000</a:t>
            </a:r>
            <a:endParaRPr b="1" sz="3500">
              <a:solidFill>
                <a:srgbClr val="2D637F"/>
              </a:solidFill>
            </a:endParaRPr>
          </a:p>
          <a:p>
            <a:pPr indent="0" lvl="0" marL="0" marR="0" rtl="0" algn="l">
              <a:lnSpc>
                <a:spcPct val="150000"/>
              </a:lnSpc>
              <a:spcBef>
                <a:spcPts val="0"/>
              </a:spcBef>
              <a:spcAft>
                <a:spcPts val="0"/>
              </a:spcAft>
              <a:buNone/>
            </a:pPr>
            <a:r>
              <a:rPr b="1" lang="en" sz="1800"/>
              <a:t>Cost of </a:t>
            </a:r>
            <a:r>
              <a:rPr b="1" lang="en" sz="1800"/>
              <a:t>medical bill errors </a:t>
            </a:r>
            <a:r>
              <a:rPr b="1" lang="en" sz="1800">
                <a:solidFill>
                  <a:schemeClr val="dk1"/>
                </a:solidFill>
              </a:rPr>
              <a:t>annually</a:t>
            </a:r>
            <a:r>
              <a:rPr b="1" lang="en" sz="1800"/>
              <a:t>*</a:t>
            </a:r>
            <a:endParaRPr b="1" sz="1800"/>
          </a:p>
        </p:txBody>
      </p:sp>
      <p:sp>
        <p:nvSpPr>
          <p:cNvPr id="81" name="Google Shape;81;p16"/>
          <p:cNvSpPr txBox="1"/>
          <p:nvPr/>
        </p:nvSpPr>
        <p:spPr>
          <a:xfrm>
            <a:off x="119400" y="4608600"/>
            <a:ext cx="61947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Source:</a:t>
            </a:r>
            <a:r>
              <a:rPr lang="en" sz="1000"/>
              <a:t> </a:t>
            </a:r>
            <a:r>
              <a:rPr lang="en" sz="1000" u="sng">
                <a:solidFill>
                  <a:schemeClr val="hlink"/>
                </a:solidFill>
                <a:hlinkClick r:id="rId4"/>
              </a:rPr>
              <a:t>4 in 5 Medical Bills Contain Errors: Here's What You Can Do</a:t>
            </a:r>
            <a:endParaRPr sz="1000"/>
          </a:p>
        </p:txBody>
      </p:sp>
      <p:sp>
        <p:nvSpPr>
          <p:cNvPr id="82" name="Google Shape;82;p16"/>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Why Do I Need to Pay for Medical Bill Errors?</a:t>
            </a:r>
            <a:endParaRPr b="1" sz="2000">
              <a:solidFill>
                <a:srgbClr val="2D637F"/>
              </a:solidFill>
              <a:latin typeface="Arial"/>
              <a:ea typeface="Arial"/>
              <a:cs typeface="Arial"/>
              <a:sym typeface="Arial"/>
            </a:endParaRPr>
          </a:p>
        </p:txBody>
      </p:sp>
      <p:grpSp>
        <p:nvGrpSpPr>
          <p:cNvPr id="83" name="Google Shape;83;p16"/>
          <p:cNvGrpSpPr/>
          <p:nvPr/>
        </p:nvGrpSpPr>
        <p:grpSpPr>
          <a:xfrm>
            <a:off x="6025" y="643700"/>
            <a:ext cx="9129900" cy="44100"/>
            <a:chOff x="6025" y="643700"/>
            <a:chExt cx="9129900" cy="44100"/>
          </a:xfrm>
        </p:grpSpPr>
        <p:sp>
          <p:nvSpPr>
            <p:cNvPr id="84" name="Google Shape;84;p16"/>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34"/>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Gaurav Desai</a:t>
            </a:r>
            <a:endParaRPr b="1" sz="2200"/>
          </a:p>
        </p:txBody>
      </p:sp>
      <p:sp>
        <p:nvSpPr>
          <p:cNvPr id="361" name="Google Shape;361;p34"/>
          <p:cNvSpPr/>
          <p:nvPr/>
        </p:nvSpPr>
        <p:spPr>
          <a:xfrm>
            <a:off x="627749" y="930684"/>
            <a:ext cx="1503900" cy="8205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2" name="Google Shape;362;p34"/>
          <p:cNvSpPr/>
          <p:nvPr/>
        </p:nvSpPr>
        <p:spPr>
          <a:xfrm rot="5400000">
            <a:off x="2121726" y="1156074"/>
            <a:ext cx="373800" cy="3699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3" name="Google Shape;363;p34"/>
          <p:cNvSpPr/>
          <p:nvPr/>
        </p:nvSpPr>
        <p:spPr>
          <a:xfrm>
            <a:off x="850808" y="1082046"/>
            <a:ext cx="1057800" cy="51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64" name="Google Shape;364;p34"/>
          <p:cNvGrpSpPr/>
          <p:nvPr/>
        </p:nvGrpSpPr>
        <p:grpSpPr>
          <a:xfrm>
            <a:off x="627679" y="1937909"/>
            <a:ext cx="7631631" cy="820653"/>
            <a:chOff x="3744027" y="2765719"/>
            <a:chExt cx="7424488" cy="1463100"/>
          </a:xfrm>
        </p:grpSpPr>
        <p:grpSp>
          <p:nvGrpSpPr>
            <p:cNvPr id="365" name="Google Shape;365;p34"/>
            <p:cNvGrpSpPr/>
            <p:nvPr/>
          </p:nvGrpSpPr>
          <p:grpSpPr>
            <a:xfrm>
              <a:off x="5379115" y="2765719"/>
              <a:ext cx="5789400" cy="1463100"/>
              <a:chOff x="3204579" y="2697269"/>
              <a:chExt cx="5789400" cy="1463100"/>
            </a:xfrm>
          </p:grpSpPr>
          <p:sp>
            <p:nvSpPr>
              <p:cNvPr id="366" name="Google Shape;366;p34"/>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7" name="Google Shape;367;p34"/>
              <p:cNvSpPr/>
              <p:nvPr/>
            </p:nvSpPr>
            <p:spPr>
              <a:xfrm>
                <a:off x="3593790" y="3095622"/>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Decide product design and features</a:t>
                </a:r>
                <a:endParaRPr sz="2000">
                  <a:solidFill>
                    <a:srgbClr val="FFFFFF"/>
                  </a:solidFill>
                  <a:latin typeface="Calibri"/>
                  <a:ea typeface="Calibri"/>
                  <a:cs typeface="Calibri"/>
                  <a:sym typeface="Calibri"/>
                </a:endParaRPr>
              </a:p>
            </p:txBody>
          </p:sp>
        </p:grpSp>
        <p:grpSp>
          <p:nvGrpSpPr>
            <p:cNvPr id="368" name="Google Shape;368;p34"/>
            <p:cNvGrpSpPr/>
            <p:nvPr/>
          </p:nvGrpSpPr>
          <p:grpSpPr>
            <a:xfrm>
              <a:off x="3744027" y="2765719"/>
              <a:ext cx="1815150" cy="1463100"/>
              <a:chOff x="1569491" y="2697269"/>
              <a:chExt cx="1815150" cy="1463100"/>
            </a:xfrm>
          </p:grpSpPr>
          <p:sp>
            <p:nvSpPr>
              <p:cNvPr id="369" name="Google Shape;369;p34"/>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0" name="Google Shape;370;p34"/>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1" name="Google Shape;371;p34"/>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372" name="Google Shape;372;p34"/>
          <p:cNvGrpSpPr/>
          <p:nvPr/>
        </p:nvGrpSpPr>
        <p:grpSpPr>
          <a:xfrm>
            <a:off x="627679" y="2945134"/>
            <a:ext cx="7631631" cy="820653"/>
            <a:chOff x="3744027" y="4561449"/>
            <a:chExt cx="7424488" cy="1463100"/>
          </a:xfrm>
        </p:grpSpPr>
        <p:grpSp>
          <p:nvGrpSpPr>
            <p:cNvPr id="373" name="Google Shape;373;p34"/>
            <p:cNvGrpSpPr/>
            <p:nvPr/>
          </p:nvGrpSpPr>
          <p:grpSpPr>
            <a:xfrm>
              <a:off x="5379115" y="4561449"/>
              <a:ext cx="5789400" cy="1463100"/>
              <a:chOff x="3204579" y="4492999"/>
              <a:chExt cx="5789400" cy="1463100"/>
            </a:xfrm>
          </p:grpSpPr>
          <p:sp>
            <p:nvSpPr>
              <p:cNvPr id="374" name="Google Shape;374;p34"/>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5" name="Google Shape;375;p34"/>
              <p:cNvSpPr/>
              <p:nvPr/>
            </p:nvSpPr>
            <p:spPr>
              <a:xfrm>
                <a:off x="3593790" y="489134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Setup AWS environment for the project</a:t>
                </a:r>
                <a:endParaRPr sz="2000">
                  <a:solidFill>
                    <a:srgbClr val="FFFFFF"/>
                  </a:solidFill>
                  <a:latin typeface="Calibri"/>
                  <a:ea typeface="Calibri"/>
                  <a:cs typeface="Calibri"/>
                  <a:sym typeface="Calibri"/>
                </a:endParaRPr>
              </a:p>
            </p:txBody>
          </p:sp>
        </p:grpSp>
        <p:grpSp>
          <p:nvGrpSpPr>
            <p:cNvPr id="376" name="Google Shape;376;p34"/>
            <p:cNvGrpSpPr/>
            <p:nvPr/>
          </p:nvGrpSpPr>
          <p:grpSpPr>
            <a:xfrm>
              <a:off x="3744027" y="4561449"/>
              <a:ext cx="1815150" cy="1463100"/>
              <a:chOff x="1569491" y="4492999"/>
              <a:chExt cx="1815150" cy="1463100"/>
            </a:xfrm>
          </p:grpSpPr>
          <p:sp>
            <p:nvSpPr>
              <p:cNvPr id="377" name="Google Shape;377;p34"/>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8" name="Google Shape;378;p34"/>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79" name="Google Shape;379;p34"/>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380" name="Google Shape;380;p34"/>
          <p:cNvGrpSpPr/>
          <p:nvPr/>
        </p:nvGrpSpPr>
        <p:grpSpPr>
          <a:xfrm>
            <a:off x="627679" y="930684"/>
            <a:ext cx="7631631" cy="820653"/>
            <a:chOff x="3744027" y="969989"/>
            <a:chExt cx="7424488" cy="1463100"/>
          </a:xfrm>
        </p:grpSpPr>
        <p:grpSp>
          <p:nvGrpSpPr>
            <p:cNvPr id="381" name="Google Shape;381;p34"/>
            <p:cNvGrpSpPr/>
            <p:nvPr/>
          </p:nvGrpSpPr>
          <p:grpSpPr>
            <a:xfrm>
              <a:off x="5379115" y="969989"/>
              <a:ext cx="5789400" cy="1463100"/>
              <a:chOff x="3204579" y="901539"/>
              <a:chExt cx="5789400" cy="1463100"/>
            </a:xfrm>
          </p:grpSpPr>
          <p:sp>
            <p:nvSpPr>
              <p:cNvPr id="382" name="Google Shape;382;p34"/>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3" name="Google Shape;383;p34"/>
              <p:cNvSpPr/>
              <p:nvPr/>
            </p:nvSpPr>
            <p:spPr>
              <a:xfrm>
                <a:off x="3593974" y="1299891"/>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UI</a:t>
                </a:r>
                <a:endParaRPr sz="2000">
                  <a:solidFill>
                    <a:srgbClr val="FFFFFF"/>
                  </a:solidFill>
                  <a:latin typeface="Calibri"/>
                  <a:ea typeface="Calibri"/>
                  <a:cs typeface="Calibri"/>
                  <a:sym typeface="Calibri"/>
                </a:endParaRPr>
              </a:p>
            </p:txBody>
          </p:sp>
        </p:grpSp>
        <p:grpSp>
          <p:nvGrpSpPr>
            <p:cNvPr id="384" name="Google Shape;384;p34"/>
            <p:cNvGrpSpPr/>
            <p:nvPr/>
          </p:nvGrpSpPr>
          <p:grpSpPr>
            <a:xfrm>
              <a:off x="3744027" y="969989"/>
              <a:ext cx="1815150" cy="1463100"/>
              <a:chOff x="1569491" y="901540"/>
              <a:chExt cx="1815150" cy="1463100"/>
            </a:xfrm>
          </p:grpSpPr>
          <p:sp>
            <p:nvSpPr>
              <p:cNvPr id="385" name="Google Shape;385;p34"/>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6" name="Google Shape;386;p34"/>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7" name="Google Shape;387;p34"/>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35"/>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Anish Philip</a:t>
            </a:r>
            <a:endParaRPr b="1" sz="2200"/>
          </a:p>
        </p:txBody>
      </p:sp>
      <p:sp>
        <p:nvSpPr>
          <p:cNvPr id="394" name="Google Shape;394;p35"/>
          <p:cNvSpPr/>
          <p:nvPr/>
        </p:nvSpPr>
        <p:spPr>
          <a:xfrm>
            <a:off x="627749" y="930684"/>
            <a:ext cx="1508400" cy="7866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5" name="Google Shape;395;p35"/>
          <p:cNvSpPr/>
          <p:nvPr/>
        </p:nvSpPr>
        <p:spPr>
          <a:xfrm rot="5400000">
            <a:off x="2134409" y="1138400"/>
            <a:ext cx="358200" cy="3711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6" name="Google Shape;396;p35"/>
          <p:cNvSpPr/>
          <p:nvPr/>
        </p:nvSpPr>
        <p:spPr>
          <a:xfrm>
            <a:off x="851464" y="1075763"/>
            <a:ext cx="1060800" cy="49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397" name="Google Shape;397;p35"/>
          <p:cNvGrpSpPr/>
          <p:nvPr/>
        </p:nvGrpSpPr>
        <p:grpSpPr>
          <a:xfrm>
            <a:off x="627603" y="1896050"/>
            <a:ext cx="7653905" cy="786563"/>
            <a:chOff x="3744027" y="2765719"/>
            <a:chExt cx="7424488" cy="1463100"/>
          </a:xfrm>
        </p:grpSpPr>
        <p:grpSp>
          <p:nvGrpSpPr>
            <p:cNvPr id="398" name="Google Shape;398;p35"/>
            <p:cNvGrpSpPr/>
            <p:nvPr/>
          </p:nvGrpSpPr>
          <p:grpSpPr>
            <a:xfrm>
              <a:off x="5379115" y="2765719"/>
              <a:ext cx="5789400" cy="1463100"/>
              <a:chOff x="3204579" y="2697269"/>
              <a:chExt cx="5789400" cy="1463100"/>
            </a:xfrm>
          </p:grpSpPr>
          <p:sp>
            <p:nvSpPr>
              <p:cNvPr id="399" name="Google Shape;399;p35"/>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0" name="Google Shape;400;p35"/>
              <p:cNvSpPr/>
              <p:nvPr/>
            </p:nvSpPr>
            <p:spPr>
              <a:xfrm>
                <a:off x="3593815" y="309561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Build, run, and decide ML models  </a:t>
                </a:r>
                <a:endParaRPr sz="2000">
                  <a:solidFill>
                    <a:srgbClr val="FFFFFF"/>
                  </a:solidFill>
                  <a:latin typeface="Calibri"/>
                  <a:ea typeface="Calibri"/>
                  <a:cs typeface="Calibri"/>
                  <a:sym typeface="Calibri"/>
                </a:endParaRPr>
              </a:p>
            </p:txBody>
          </p:sp>
        </p:grpSp>
        <p:grpSp>
          <p:nvGrpSpPr>
            <p:cNvPr id="401" name="Google Shape;401;p35"/>
            <p:cNvGrpSpPr/>
            <p:nvPr/>
          </p:nvGrpSpPr>
          <p:grpSpPr>
            <a:xfrm>
              <a:off x="3744027" y="2765719"/>
              <a:ext cx="1815150" cy="1463100"/>
              <a:chOff x="1569491" y="2697269"/>
              <a:chExt cx="1815150" cy="1463100"/>
            </a:xfrm>
          </p:grpSpPr>
          <p:sp>
            <p:nvSpPr>
              <p:cNvPr id="402" name="Google Shape;402;p35"/>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3" name="Google Shape;403;p35"/>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4" name="Google Shape;404;p35"/>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405" name="Google Shape;405;p35"/>
          <p:cNvGrpSpPr/>
          <p:nvPr/>
        </p:nvGrpSpPr>
        <p:grpSpPr>
          <a:xfrm>
            <a:off x="627603" y="2861434"/>
            <a:ext cx="7653905" cy="786563"/>
            <a:chOff x="3744027" y="4561449"/>
            <a:chExt cx="7424488" cy="1463100"/>
          </a:xfrm>
        </p:grpSpPr>
        <p:grpSp>
          <p:nvGrpSpPr>
            <p:cNvPr id="406" name="Google Shape;406;p35"/>
            <p:cNvGrpSpPr/>
            <p:nvPr/>
          </p:nvGrpSpPr>
          <p:grpSpPr>
            <a:xfrm>
              <a:off x="5379115" y="4561449"/>
              <a:ext cx="5789400" cy="1463100"/>
              <a:chOff x="3204579" y="4492999"/>
              <a:chExt cx="5789400" cy="1463100"/>
            </a:xfrm>
          </p:grpSpPr>
          <p:sp>
            <p:nvSpPr>
              <p:cNvPr id="407" name="Google Shape;407;p35"/>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8" name="Google Shape;408;p35"/>
              <p:cNvSpPr/>
              <p:nvPr/>
            </p:nvSpPr>
            <p:spPr>
              <a:xfrm>
                <a:off x="3593815" y="4891365"/>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Our SME in healthcare industry</a:t>
                </a:r>
                <a:endParaRPr sz="2000">
                  <a:solidFill>
                    <a:srgbClr val="FFFFFF"/>
                  </a:solidFill>
                  <a:latin typeface="Calibri"/>
                  <a:ea typeface="Calibri"/>
                  <a:cs typeface="Calibri"/>
                  <a:sym typeface="Calibri"/>
                </a:endParaRPr>
              </a:p>
            </p:txBody>
          </p:sp>
        </p:grpSp>
        <p:grpSp>
          <p:nvGrpSpPr>
            <p:cNvPr id="409" name="Google Shape;409;p35"/>
            <p:cNvGrpSpPr/>
            <p:nvPr/>
          </p:nvGrpSpPr>
          <p:grpSpPr>
            <a:xfrm>
              <a:off x="3744027" y="4561449"/>
              <a:ext cx="1815150" cy="1463100"/>
              <a:chOff x="1569491" y="4492999"/>
              <a:chExt cx="1815150" cy="1463100"/>
            </a:xfrm>
          </p:grpSpPr>
          <p:sp>
            <p:nvSpPr>
              <p:cNvPr id="410" name="Google Shape;410;p35"/>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1" name="Google Shape;411;p35"/>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2" name="Google Shape;412;p35"/>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413" name="Google Shape;413;p35"/>
          <p:cNvGrpSpPr/>
          <p:nvPr/>
        </p:nvGrpSpPr>
        <p:grpSpPr>
          <a:xfrm>
            <a:off x="627603" y="930666"/>
            <a:ext cx="7653905" cy="786563"/>
            <a:chOff x="3744027" y="969989"/>
            <a:chExt cx="7424488" cy="1463100"/>
          </a:xfrm>
        </p:grpSpPr>
        <p:grpSp>
          <p:nvGrpSpPr>
            <p:cNvPr id="414" name="Google Shape;414;p35"/>
            <p:cNvGrpSpPr/>
            <p:nvPr/>
          </p:nvGrpSpPr>
          <p:grpSpPr>
            <a:xfrm>
              <a:off x="5379115" y="969989"/>
              <a:ext cx="5789400" cy="1463100"/>
              <a:chOff x="3204579" y="901539"/>
              <a:chExt cx="5789400" cy="1463100"/>
            </a:xfrm>
          </p:grpSpPr>
          <p:sp>
            <p:nvSpPr>
              <p:cNvPr id="415" name="Google Shape;415;p35"/>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35"/>
              <p:cNvSpPr/>
              <p:nvPr/>
            </p:nvSpPr>
            <p:spPr>
              <a:xfrm>
                <a:off x="3594064" y="1299956"/>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Conduct EDA and feature engineering</a:t>
                </a:r>
                <a:endParaRPr sz="2000">
                  <a:solidFill>
                    <a:srgbClr val="FFFFFF"/>
                  </a:solidFill>
                  <a:latin typeface="Calibri"/>
                  <a:ea typeface="Calibri"/>
                  <a:cs typeface="Calibri"/>
                  <a:sym typeface="Calibri"/>
                </a:endParaRPr>
              </a:p>
            </p:txBody>
          </p:sp>
        </p:grpSp>
        <p:grpSp>
          <p:nvGrpSpPr>
            <p:cNvPr id="417" name="Google Shape;417;p35"/>
            <p:cNvGrpSpPr/>
            <p:nvPr/>
          </p:nvGrpSpPr>
          <p:grpSpPr>
            <a:xfrm>
              <a:off x="3744027" y="969989"/>
              <a:ext cx="1815150" cy="1463100"/>
              <a:chOff x="1569491" y="901540"/>
              <a:chExt cx="1815150" cy="1463100"/>
            </a:xfrm>
          </p:grpSpPr>
          <p:sp>
            <p:nvSpPr>
              <p:cNvPr id="418" name="Google Shape;418;p35"/>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9" name="Google Shape;419;p35"/>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0" name="Google Shape;420;p35"/>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grpSp>
        <p:nvGrpSpPr>
          <p:cNvPr id="421" name="Google Shape;421;p35"/>
          <p:cNvGrpSpPr/>
          <p:nvPr/>
        </p:nvGrpSpPr>
        <p:grpSpPr>
          <a:xfrm>
            <a:off x="627603" y="3826809"/>
            <a:ext cx="7653905" cy="786563"/>
            <a:chOff x="3744027" y="4561449"/>
            <a:chExt cx="7424488" cy="1463100"/>
          </a:xfrm>
        </p:grpSpPr>
        <p:grpSp>
          <p:nvGrpSpPr>
            <p:cNvPr id="422" name="Google Shape;422;p35"/>
            <p:cNvGrpSpPr/>
            <p:nvPr/>
          </p:nvGrpSpPr>
          <p:grpSpPr>
            <a:xfrm>
              <a:off x="5379115" y="4561449"/>
              <a:ext cx="5789400" cy="1463100"/>
              <a:chOff x="3204579" y="4492999"/>
              <a:chExt cx="5789400" cy="1463100"/>
            </a:xfrm>
          </p:grpSpPr>
          <p:sp>
            <p:nvSpPr>
              <p:cNvPr id="423" name="Google Shape;423;p35"/>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4" name="Google Shape;424;p35"/>
              <p:cNvSpPr/>
              <p:nvPr/>
            </p:nvSpPr>
            <p:spPr>
              <a:xfrm>
                <a:off x="3593815" y="4607882"/>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Final presentation PPT (Branding and Structure)</a:t>
                </a:r>
                <a:endParaRPr sz="2000">
                  <a:solidFill>
                    <a:srgbClr val="FFFFFF"/>
                  </a:solidFill>
                  <a:latin typeface="Calibri"/>
                  <a:ea typeface="Calibri"/>
                  <a:cs typeface="Calibri"/>
                  <a:sym typeface="Calibri"/>
                </a:endParaRPr>
              </a:p>
            </p:txBody>
          </p:sp>
        </p:grpSp>
        <p:grpSp>
          <p:nvGrpSpPr>
            <p:cNvPr id="425" name="Google Shape;425;p35"/>
            <p:cNvGrpSpPr/>
            <p:nvPr/>
          </p:nvGrpSpPr>
          <p:grpSpPr>
            <a:xfrm>
              <a:off x="3744027" y="4561449"/>
              <a:ext cx="1815150" cy="1463100"/>
              <a:chOff x="1569491" y="4492999"/>
              <a:chExt cx="1815150" cy="1463100"/>
            </a:xfrm>
          </p:grpSpPr>
          <p:sp>
            <p:nvSpPr>
              <p:cNvPr id="426" name="Google Shape;426;p35"/>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35"/>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8" name="Google Shape;428;p35"/>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04</a:t>
                </a:r>
                <a:endParaRPr b="1" sz="3600">
                  <a:solidFill>
                    <a:srgbClr val="FFFFFF"/>
                  </a:solidFil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6"/>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36"/>
          <p:cNvSpPr txBox="1"/>
          <p:nvPr>
            <p:ph type="title"/>
          </p:nvPr>
        </p:nvSpPr>
        <p:spPr>
          <a:xfrm>
            <a:off x="376125" y="208184"/>
            <a:ext cx="77661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Team Member Accomplishment - Haifeng Lin</a:t>
            </a:r>
            <a:endParaRPr b="1" sz="2200"/>
          </a:p>
        </p:txBody>
      </p:sp>
      <p:sp>
        <p:nvSpPr>
          <p:cNvPr id="435" name="Google Shape;435;p36"/>
          <p:cNvSpPr/>
          <p:nvPr/>
        </p:nvSpPr>
        <p:spPr>
          <a:xfrm>
            <a:off x="627746" y="930684"/>
            <a:ext cx="1480800" cy="7917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6" name="Google Shape;436;p36"/>
          <p:cNvSpPr/>
          <p:nvPr/>
        </p:nvSpPr>
        <p:spPr>
          <a:xfrm rot="5400000">
            <a:off x="2102640" y="1144375"/>
            <a:ext cx="360600" cy="3642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7" name="Google Shape;437;p36"/>
          <p:cNvSpPr/>
          <p:nvPr/>
        </p:nvSpPr>
        <p:spPr>
          <a:xfrm>
            <a:off x="847394" y="1076661"/>
            <a:ext cx="1041600" cy="49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5400">
                <a:solidFill>
                  <a:srgbClr val="FFFFFF"/>
                </a:solidFill>
                <a:latin typeface="Arial"/>
                <a:ea typeface="Arial"/>
                <a:cs typeface="Arial"/>
                <a:sym typeface="Arial"/>
              </a:rPr>
              <a:t>01</a:t>
            </a:r>
            <a:endParaRPr/>
          </a:p>
        </p:txBody>
      </p:sp>
      <p:grpSp>
        <p:nvGrpSpPr>
          <p:cNvPr id="438" name="Google Shape;438;p36"/>
          <p:cNvGrpSpPr/>
          <p:nvPr/>
        </p:nvGrpSpPr>
        <p:grpSpPr>
          <a:xfrm>
            <a:off x="627373" y="1901949"/>
            <a:ext cx="7514324" cy="791391"/>
            <a:chOff x="3744027" y="2765719"/>
            <a:chExt cx="7424488" cy="1463100"/>
          </a:xfrm>
        </p:grpSpPr>
        <p:grpSp>
          <p:nvGrpSpPr>
            <p:cNvPr id="439" name="Google Shape;439;p36"/>
            <p:cNvGrpSpPr/>
            <p:nvPr/>
          </p:nvGrpSpPr>
          <p:grpSpPr>
            <a:xfrm>
              <a:off x="5379115" y="2765719"/>
              <a:ext cx="5789400" cy="1463100"/>
              <a:chOff x="3204579" y="2697269"/>
              <a:chExt cx="5789400" cy="1463100"/>
            </a:xfrm>
          </p:grpSpPr>
          <p:sp>
            <p:nvSpPr>
              <p:cNvPr id="440" name="Google Shape;440;p36"/>
              <p:cNvSpPr/>
              <p:nvPr/>
            </p:nvSpPr>
            <p:spPr>
              <a:xfrm>
                <a:off x="3204579" y="2697269"/>
                <a:ext cx="5789400" cy="1463100"/>
              </a:xfrm>
              <a:prstGeom prst="roundRect">
                <a:avLst>
                  <a:gd fmla="val 9204" name="adj"/>
                </a:avLst>
              </a:prstGeom>
              <a:gradFill>
                <a:gsLst>
                  <a:gs pos="0">
                    <a:srgbClr val="359CDB"/>
                  </a:gs>
                  <a:gs pos="28000">
                    <a:srgbClr val="359CDB"/>
                  </a:gs>
                  <a:gs pos="55000">
                    <a:srgbClr val="0187C0"/>
                  </a:gs>
                  <a:gs pos="100000">
                    <a:srgbClr val="0187C0"/>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1" name="Google Shape;441;p36"/>
              <p:cNvSpPr/>
              <p:nvPr/>
            </p:nvSpPr>
            <p:spPr>
              <a:xfrm>
                <a:off x="3593766" y="3095630"/>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Manage project and coordinate meetings</a:t>
                </a:r>
                <a:endParaRPr sz="2000">
                  <a:solidFill>
                    <a:srgbClr val="FFFFFF"/>
                  </a:solidFill>
                  <a:latin typeface="Calibri"/>
                  <a:ea typeface="Calibri"/>
                  <a:cs typeface="Calibri"/>
                  <a:sym typeface="Calibri"/>
                </a:endParaRPr>
              </a:p>
            </p:txBody>
          </p:sp>
        </p:grpSp>
        <p:grpSp>
          <p:nvGrpSpPr>
            <p:cNvPr id="442" name="Google Shape;442;p36"/>
            <p:cNvGrpSpPr/>
            <p:nvPr/>
          </p:nvGrpSpPr>
          <p:grpSpPr>
            <a:xfrm>
              <a:off x="3744027" y="2765719"/>
              <a:ext cx="1815150" cy="1463100"/>
              <a:chOff x="1569491" y="2697269"/>
              <a:chExt cx="1815150" cy="1463100"/>
            </a:xfrm>
          </p:grpSpPr>
          <p:sp>
            <p:nvSpPr>
              <p:cNvPr id="443" name="Google Shape;443;p36"/>
              <p:cNvSpPr/>
              <p:nvPr/>
            </p:nvSpPr>
            <p:spPr>
              <a:xfrm>
                <a:off x="1569491" y="2697269"/>
                <a:ext cx="1463100" cy="1463100"/>
              </a:xfrm>
              <a:prstGeom prst="roundRect">
                <a:avLst>
                  <a:gd fmla="val 9204"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4" name="Google Shape;444;p36"/>
              <p:cNvSpPr/>
              <p:nvPr/>
            </p:nvSpPr>
            <p:spPr>
              <a:xfrm rot="5400000">
                <a:off x="2871491" y="3248779"/>
                <a:ext cx="666300" cy="360000"/>
              </a:xfrm>
              <a:prstGeom prst="triangle">
                <a:avLst>
                  <a:gd fmla="val 50000" name="adj"/>
                </a:avLst>
              </a:prstGeom>
              <a:solidFill>
                <a:srgbClr val="359C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5" name="Google Shape;445;p36"/>
              <p:cNvSpPr/>
              <p:nvPr/>
            </p:nvSpPr>
            <p:spPr>
              <a:xfrm>
                <a:off x="1786492" y="296712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02</a:t>
                </a:r>
                <a:endParaRPr sz="3600"/>
              </a:p>
            </p:txBody>
          </p:sp>
        </p:grpSp>
      </p:grpSp>
      <p:grpSp>
        <p:nvGrpSpPr>
          <p:cNvPr id="446" name="Google Shape;446;p36"/>
          <p:cNvGrpSpPr/>
          <p:nvPr/>
        </p:nvGrpSpPr>
        <p:grpSpPr>
          <a:xfrm>
            <a:off x="627373" y="2873260"/>
            <a:ext cx="7514324" cy="791391"/>
            <a:chOff x="3744027" y="4561449"/>
            <a:chExt cx="7424488" cy="1463100"/>
          </a:xfrm>
        </p:grpSpPr>
        <p:grpSp>
          <p:nvGrpSpPr>
            <p:cNvPr id="447" name="Google Shape;447;p36"/>
            <p:cNvGrpSpPr/>
            <p:nvPr/>
          </p:nvGrpSpPr>
          <p:grpSpPr>
            <a:xfrm>
              <a:off x="5379115" y="4561449"/>
              <a:ext cx="5789400" cy="1463100"/>
              <a:chOff x="3204579" y="4492999"/>
              <a:chExt cx="5789400" cy="1463100"/>
            </a:xfrm>
          </p:grpSpPr>
          <p:sp>
            <p:nvSpPr>
              <p:cNvPr id="448" name="Google Shape;448;p36"/>
              <p:cNvSpPr/>
              <p:nvPr/>
            </p:nvSpPr>
            <p:spPr>
              <a:xfrm>
                <a:off x="3204579" y="4492999"/>
                <a:ext cx="5789400" cy="1463100"/>
              </a:xfrm>
              <a:prstGeom prst="roundRect">
                <a:avLst>
                  <a:gd fmla="val 9204" name="adj"/>
                </a:avLst>
              </a:prstGeom>
              <a:gradFill>
                <a:gsLst>
                  <a:gs pos="0">
                    <a:srgbClr val="4BACC6"/>
                  </a:gs>
                  <a:gs pos="28000">
                    <a:srgbClr val="4BACC6"/>
                  </a:gs>
                  <a:gs pos="69000">
                    <a:srgbClr val="F4AE21"/>
                  </a:gs>
                  <a:gs pos="100000">
                    <a:srgbClr val="F4AB17"/>
                  </a:gs>
                </a:gsLst>
                <a:lin ang="0" scaled="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36"/>
              <p:cNvSpPr/>
              <p:nvPr/>
            </p:nvSpPr>
            <p:spPr>
              <a:xfrm>
                <a:off x="3593790" y="4693157"/>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FFFFFF"/>
                  </a:solidFill>
                  <a:latin typeface="Calibri"/>
                  <a:ea typeface="Calibri"/>
                  <a:cs typeface="Calibri"/>
                  <a:sym typeface="Calibri"/>
                </a:endParaRPr>
              </a:p>
            </p:txBody>
          </p:sp>
        </p:grpSp>
        <p:grpSp>
          <p:nvGrpSpPr>
            <p:cNvPr id="450" name="Google Shape;450;p36"/>
            <p:cNvGrpSpPr/>
            <p:nvPr/>
          </p:nvGrpSpPr>
          <p:grpSpPr>
            <a:xfrm>
              <a:off x="3744027" y="4561449"/>
              <a:ext cx="1815150" cy="1463100"/>
              <a:chOff x="1569491" y="4492999"/>
              <a:chExt cx="1815150" cy="1463100"/>
            </a:xfrm>
          </p:grpSpPr>
          <p:sp>
            <p:nvSpPr>
              <p:cNvPr id="451" name="Google Shape;451;p36"/>
              <p:cNvSpPr/>
              <p:nvPr/>
            </p:nvSpPr>
            <p:spPr>
              <a:xfrm>
                <a:off x="1569491" y="4492999"/>
                <a:ext cx="1463100" cy="1463100"/>
              </a:xfrm>
              <a:prstGeom prst="roundRect">
                <a:avLst>
                  <a:gd fmla="val 9204"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36"/>
              <p:cNvSpPr/>
              <p:nvPr/>
            </p:nvSpPr>
            <p:spPr>
              <a:xfrm rot="5400000">
                <a:off x="2871491" y="5044509"/>
                <a:ext cx="666300" cy="360000"/>
              </a:xfrm>
              <a:prstGeom prst="triangle">
                <a:avLst>
                  <a:gd fmla="val 50000" name="adj"/>
                </a:avLst>
              </a:prstGeom>
              <a:solidFill>
                <a:srgbClr val="F4AB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36"/>
              <p:cNvSpPr/>
              <p:nvPr/>
            </p:nvSpPr>
            <p:spPr>
              <a:xfrm>
                <a:off x="1786492" y="4762854"/>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rPr>
                  <a:t>03</a:t>
                </a:r>
                <a:endParaRPr b="1" sz="3600">
                  <a:solidFill>
                    <a:srgbClr val="FFFFFF"/>
                  </a:solidFill>
                </a:endParaRPr>
              </a:p>
            </p:txBody>
          </p:sp>
        </p:grpSp>
      </p:grpSp>
      <p:grpSp>
        <p:nvGrpSpPr>
          <p:cNvPr id="454" name="Google Shape;454;p36"/>
          <p:cNvGrpSpPr/>
          <p:nvPr/>
        </p:nvGrpSpPr>
        <p:grpSpPr>
          <a:xfrm>
            <a:off x="627373" y="930639"/>
            <a:ext cx="7514324" cy="791391"/>
            <a:chOff x="3744027" y="969989"/>
            <a:chExt cx="7424488" cy="1463100"/>
          </a:xfrm>
        </p:grpSpPr>
        <p:grpSp>
          <p:nvGrpSpPr>
            <p:cNvPr id="455" name="Google Shape;455;p36"/>
            <p:cNvGrpSpPr/>
            <p:nvPr/>
          </p:nvGrpSpPr>
          <p:grpSpPr>
            <a:xfrm>
              <a:off x="5379115" y="969989"/>
              <a:ext cx="5789400" cy="1463100"/>
              <a:chOff x="3204579" y="901539"/>
              <a:chExt cx="5789400" cy="1463100"/>
            </a:xfrm>
          </p:grpSpPr>
          <p:sp>
            <p:nvSpPr>
              <p:cNvPr id="456" name="Google Shape;456;p36"/>
              <p:cNvSpPr/>
              <p:nvPr/>
            </p:nvSpPr>
            <p:spPr>
              <a:xfrm>
                <a:off x="3204579" y="901539"/>
                <a:ext cx="5789400" cy="1463100"/>
              </a:xfrm>
              <a:prstGeom prst="roundRect">
                <a:avLst>
                  <a:gd fmla="val 9204" name="adj"/>
                </a:avLst>
              </a:prstGeom>
              <a:gradFill>
                <a:gsLst>
                  <a:gs pos="0">
                    <a:srgbClr val="F4AB17"/>
                  </a:gs>
                  <a:gs pos="46000">
                    <a:srgbClr val="F79A4E"/>
                  </a:gs>
                  <a:gs pos="100000">
                    <a:srgbClr val="B65607"/>
                  </a:gs>
                </a:gsLst>
                <a:path path="circle">
                  <a:fillToRect b="100%" l="100%"/>
                </a:path>
                <a:tileRect r="-100%" t="-100%"/>
              </a:gradFill>
              <a:ln>
                <a:noFill/>
              </a:ln>
              <a:effectLst>
                <a:outerShdw blurRad="381000" sx="104000" rotWithShape="0" algn="tl" dir="2700000" dist="38100" sy="104000">
                  <a:srgbClr val="00000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7" name="Google Shape;457;p36"/>
              <p:cNvSpPr/>
              <p:nvPr/>
            </p:nvSpPr>
            <p:spPr>
              <a:xfrm>
                <a:off x="3583321" y="1171398"/>
                <a:ext cx="50319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Construct ppt for regular update and graded presentation</a:t>
                </a:r>
                <a:r>
                  <a:rPr lang="en" sz="2000">
                    <a:solidFill>
                      <a:srgbClr val="FFFFFF"/>
                    </a:solidFill>
                    <a:latin typeface="Arial"/>
                    <a:ea typeface="Arial"/>
                    <a:cs typeface="Arial"/>
                    <a:sym typeface="Arial"/>
                  </a:rPr>
                  <a:t> </a:t>
                </a:r>
                <a:endParaRPr sz="2000">
                  <a:solidFill>
                    <a:srgbClr val="FFFFFF"/>
                  </a:solidFill>
                  <a:latin typeface="Calibri"/>
                  <a:ea typeface="Calibri"/>
                  <a:cs typeface="Calibri"/>
                  <a:sym typeface="Calibri"/>
                </a:endParaRPr>
              </a:p>
            </p:txBody>
          </p:sp>
        </p:grpSp>
        <p:grpSp>
          <p:nvGrpSpPr>
            <p:cNvPr id="458" name="Google Shape;458;p36"/>
            <p:cNvGrpSpPr/>
            <p:nvPr/>
          </p:nvGrpSpPr>
          <p:grpSpPr>
            <a:xfrm>
              <a:off x="3744027" y="969989"/>
              <a:ext cx="1815150" cy="1463100"/>
              <a:chOff x="1569491" y="901540"/>
              <a:chExt cx="1815150" cy="1463100"/>
            </a:xfrm>
          </p:grpSpPr>
          <p:sp>
            <p:nvSpPr>
              <p:cNvPr id="459" name="Google Shape;459;p36"/>
              <p:cNvSpPr/>
              <p:nvPr/>
            </p:nvSpPr>
            <p:spPr>
              <a:xfrm>
                <a:off x="1569491" y="901540"/>
                <a:ext cx="1463100" cy="1463100"/>
              </a:xfrm>
              <a:prstGeom prst="roundRect">
                <a:avLst>
                  <a:gd fmla="val 9204"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36"/>
              <p:cNvSpPr/>
              <p:nvPr/>
            </p:nvSpPr>
            <p:spPr>
              <a:xfrm rot="5400000">
                <a:off x="2871491" y="1453050"/>
                <a:ext cx="666300" cy="360000"/>
              </a:xfrm>
              <a:prstGeom prst="triangle">
                <a:avLst>
                  <a:gd fmla="val 50000" name="adj"/>
                </a:avLst>
              </a:prstGeom>
              <a:solidFill>
                <a:srgbClr val="F796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36"/>
              <p:cNvSpPr/>
              <p:nvPr/>
            </p:nvSpPr>
            <p:spPr>
              <a:xfrm>
                <a:off x="1786492" y="1171395"/>
                <a:ext cx="1029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600">
                    <a:solidFill>
                      <a:srgbClr val="FFFFFF"/>
                    </a:solidFill>
                    <a:latin typeface="Arial"/>
                    <a:ea typeface="Arial"/>
                    <a:cs typeface="Arial"/>
                    <a:sym typeface="Arial"/>
                  </a:rPr>
                  <a:t>01</a:t>
                </a:r>
                <a:endParaRPr sz="3600"/>
              </a:p>
            </p:txBody>
          </p:sp>
        </p:grpSp>
      </p:grpSp>
      <p:sp>
        <p:nvSpPr>
          <p:cNvPr id="462" name="Google Shape;462;p36"/>
          <p:cNvSpPr/>
          <p:nvPr/>
        </p:nvSpPr>
        <p:spPr>
          <a:xfrm>
            <a:off x="2676166" y="3133766"/>
            <a:ext cx="5092800" cy="21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000">
                <a:solidFill>
                  <a:srgbClr val="FFFFFF"/>
                </a:solidFill>
              </a:rPr>
              <a:t>Create contents for the UI</a:t>
            </a:r>
            <a:endParaRPr sz="2000">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7"/>
          <p:cNvSpPr txBox="1"/>
          <p:nvPr>
            <p:ph type="title"/>
          </p:nvPr>
        </p:nvSpPr>
        <p:spPr>
          <a:xfrm>
            <a:off x="896675" y="605663"/>
            <a:ext cx="4959300" cy="2613900"/>
          </a:xfrm>
          <a:prstGeom prst="rect">
            <a:avLst/>
          </a:prstGeom>
          <a:solidFill>
            <a:srgbClr val="FABF8E"/>
          </a:solidFill>
        </p:spPr>
        <p:txBody>
          <a:bodyPr anchorCtr="0" anchor="ctr" bIns="45700" lIns="91425" spcFirstLastPara="1" rIns="91425" wrap="square" tIns="45700">
            <a:noAutofit/>
          </a:bodyPr>
          <a:lstStyle/>
          <a:p>
            <a:pPr indent="0" lvl="0" marL="0" rtl="0" algn="l">
              <a:spcBef>
                <a:spcPts val="0"/>
              </a:spcBef>
              <a:spcAft>
                <a:spcPts val="0"/>
              </a:spcAft>
              <a:buNone/>
            </a:pPr>
            <a:r>
              <a:rPr b="1" lang="en" sz="4000"/>
              <a:t>Appendix</a:t>
            </a:r>
            <a:r>
              <a:rPr b="1" lang="en" sz="4000"/>
              <a:t> </a:t>
            </a:r>
            <a:endParaRPr b="1" sz="4000"/>
          </a:p>
        </p:txBody>
      </p:sp>
      <p:sp>
        <p:nvSpPr>
          <p:cNvPr id="468" name="Google Shape;468;p3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sp>
        <p:nvSpPr>
          <p:cNvPr id="473" name="Google Shape;473;p38"/>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38"/>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Preprocessing Clinical Text from MIMIC-III</a:t>
            </a:r>
            <a:endParaRPr b="1" sz="2200"/>
          </a:p>
        </p:txBody>
      </p:sp>
      <p:pic>
        <p:nvPicPr>
          <p:cNvPr id="475" name="Google Shape;475;p38"/>
          <p:cNvPicPr preferRelativeResize="0"/>
          <p:nvPr/>
        </p:nvPicPr>
        <p:blipFill rotWithShape="1">
          <a:blip r:embed="rId3">
            <a:alphaModFix/>
          </a:blip>
          <a:srcRect b="0" l="0" r="24744" t="0"/>
          <a:stretch/>
        </p:blipFill>
        <p:spPr>
          <a:xfrm>
            <a:off x="972350" y="816425"/>
            <a:ext cx="7499750" cy="424135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9"/>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Results and Evaluation</a:t>
            </a:r>
            <a:endParaRPr b="1" sz="2200"/>
          </a:p>
        </p:txBody>
      </p:sp>
      <p:pic>
        <p:nvPicPr>
          <p:cNvPr id="481" name="Google Shape;481;p39" title="Chart"/>
          <p:cNvPicPr preferRelativeResize="0"/>
          <p:nvPr/>
        </p:nvPicPr>
        <p:blipFill>
          <a:blip r:embed="rId3">
            <a:alphaModFix/>
          </a:blip>
          <a:stretch>
            <a:fillRect/>
          </a:stretch>
        </p:blipFill>
        <p:spPr>
          <a:xfrm>
            <a:off x="1531850" y="943750"/>
            <a:ext cx="4396444" cy="2776687"/>
          </a:xfrm>
          <a:prstGeom prst="rect">
            <a:avLst/>
          </a:prstGeom>
          <a:noFill/>
          <a:ln>
            <a:noFill/>
          </a:ln>
        </p:spPr>
      </p:pic>
      <p:sp>
        <p:nvSpPr>
          <p:cNvPr id="482" name="Google Shape;482;p39"/>
          <p:cNvSpPr txBox="1"/>
          <p:nvPr/>
        </p:nvSpPr>
        <p:spPr>
          <a:xfrm>
            <a:off x="1445025" y="3912225"/>
            <a:ext cx="76233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Cut-offs at 0.5 yields the best model performances</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0"/>
          <p:cNvSpPr txBox="1"/>
          <p:nvPr>
            <p:ph type="title"/>
          </p:nvPr>
        </p:nvSpPr>
        <p:spPr>
          <a:xfrm>
            <a:off x="376125" y="208181"/>
            <a:ext cx="8692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Results and Evaluation </a:t>
            </a:r>
            <a:endParaRPr b="1" sz="2200"/>
          </a:p>
        </p:txBody>
      </p:sp>
      <p:pic>
        <p:nvPicPr>
          <p:cNvPr id="488" name="Google Shape;488;p40"/>
          <p:cNvPicPr preferRelativeResize="0"/>
          <p:nvPr/>
        </p:nvPicPr>
        <p:blipFill>
          <a:blip r:embed="rId3">
            <a:alphaModFix/>
          </a:blip>
          <a:stretch>
            <a:fillRect/>
          </a:stretch>
        </p:blipFill>
        <p:spPr>
          <a:xfrm>
            <a:off x="1194556" y="771347"/>
            <a:ext cx="5395551" cy="3123750"/>
          </a:xfrm>
          <a:prstGeom prst="rect">
            <a:avLst/>
          </a:prstGeom>
          <a:noFill/>
          <a:ln>
            <a:noFill/>
          </a:ln>
        </p:spPr>
      </p:pic>
      <p:sp>
        <p:nvSpPr>
          <p:cNvPr id="489" name="Google Shape;489;p40"/>
          <p:cNvSpPr txBox="1"/>
          <p:nvPr/>
        </p:nvSpPr>
        <p:spPr>
          <a:xfrm>
            <a:off x="1194550" y="3811369"/>
            <a:ext cx="73446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Model performances are relatively consistent across 16 chapters, with average F1 score of </a:t>
            </a:r>
            <a:r>
              <a:rPr b="1" lang="en" sz="1600"/>
              <a:t>75%</a:t>
            </a:r>
            <a:r>
              <a:rPr lang="en" sz="1600"/>
              <a:t> and Accuracy of</a:t>
            </a:r>
            <a:r>
              <a:rPr b="1" lang="en" sz="1600"/>
              <a:t> 80%</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type="title"/>
          </p:nvPr>
        </p:nvSpPr>
        <p:spPr>
          <a:xfrm>
            <a:off x="353700" y="208313"/>
            <a:ext cx="8497200" cy="563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200"/>
              <a:t>Individual Model Performance</a:t>
            </a:r>
            <a:endParaRPr b="1" sz="2200"/>
          </a:p>
        </p:txBody>
      </p:sp>
      <p:sp>
        <p:nvSpPr>
          <p:cNvPr id="495" name="Google Shape;495;p41"/>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41"/>
          <p:cNvPicPr preferRelativeResize="0"/>
          <p:nvPr/>
        </p:nvPicPr>
        <p:blipFill>
          <a:blip r:embed="rId3">
            <a:alphaModFix/>
          </a:blip>
          <a:stretch>
            <a:fillRect/>
          </a:stretch>
        </p:blipFill>
        <p:spPr>
          <a:xfrm>
            <a:off x="152400" y="841167"/>
            <a:ext cx="8497200" cy="32343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2"/>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42"/>
          <p:cNvPicPr preferRelativeResize="0"/>
          <p:nvPr/>
        </p:nvPicPr>
        <p:blipFill>
          <a:blip r:embed="rId3">
            <a:alphaModFix/>
          </a:blip>
          <a:stretch>
            <a:fillRect/>
          </a:stretch>
        </p:blipFill>
        <p:spPr>
          <a:xfrm>
            <a:off x="152400" y="114300"/>
            <a:ext cx="4474849" cy="21447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8" name="Google Shape;508;p43"/>
          <p:cNvPicPr preferRelativeResize="0"/>
          <p:nvPr/>
        </p:nvPicPr>
        <p:blipFill>
          <a:blip r:embed="rId3">
            <a:alphaModFix/>
          </a:blip>
          <a:stretch>
            <a:fillRect/>
          </a:stretch>
        </p:blipFill>
        <p:spPr>
          <a:xfrm>
            <a:off x="152400" y="114300"/>
            <a:ext cx="4213473" cy="29933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 name="Shape 89"/>
        <p:cNvGrpSpPr/>
        <p:nvPr/>
      </p:nvGrpSpPr>
      <p:grpSpPr>
        <a:xfrm>
          <a:off x="0" y="0"/>
          <a:ext cx="0" cy="0"/>
          <a:chOff x="0" y="0"/>
          <a:chExt cx="0" cy="0"/>
        </a:xfrm>
      </p:grpSpPr>
      <p:sp>
        <p:nvSpPr>
          <p:cNvPr id="90" name="Google Shape;90;p17"/>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7"/>
          <p:cNvSpPr/>
          <p:nvPr/>
        </p:nvSpPr>
        <p:spPr>
          <a:xfrm>
            <a:off x="436625" y="11425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92" name="Google Shape;92;p17"/>
          <p:cNvSpPr/>
          <p:nvPr/>
        </p:nvSpPr>
        <p:spPr>
          <a:xfrm>
            <a:off x="5311443" y="1422050"/>
            <a:ext cx="477600" cy="28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5993224" y="989213"/>
            <a:ext cx="1611900" cy="940206"/>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0070C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4" name="Google Shape;94;p17"/>
          <p:cNvSpPr/>
          <p:nvPr/>
        </p:nvSpPr>
        <p:spPr>
          <a:xfrm rot="-1888447">
            <a:off x="7023217" y="1252839"/>
            <a:ext cx="281882" cy="627974"/>
          </a:xfrm>
          <a:custGeom>
            <a:rect b="b" l="l" r="r" t="t"/>
            <a:pathLst>
              <a:path extrusionOk="0" h="343323" w="154109">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95" name="Google Shape;95;p17"/>
          <p:cNvSpPr/>
          <p:nvPr/>
        </p:nvSpPr>
        <p:spPr>
          <a:xfrm>
            <a:off x="5694400" y="2391956"/>
            <a:ext cx="2553900" cy="867900"/>
          </a:xfrm>
          <a:prstGeom prst="rect">
            <a:avLst/>
          </a:prstGeom>
          <a:solidFill>
            <a:srgbClr val="0070C0">
              <a:alpha val="69800"/>
            </a:srgbClr>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Medical Chapter </a:t>
            </a:r>
            <a:endParaRPr sz="2000" u="sng">
              <a:solidFill>
                <a:srgbClr val="FFFFFF"/>
              </a:solidFill>
            </a:endParaRPr>
          </a:p>
        </p:txBody>
      </p:sp>
      <p:sp>
        <p:nvSpPr>
          <p:cNvPr id="96" name="Google Shape;96;p17"/>
          <p:cNvSpPr/>
          <p:nvPr/>
        </p:nvSpPr>
        <p:spPr>
          <a:xfrm>
            <a:off x="6810225" y="2034600"/>
            <a:ext cx="289500" cy="289800"/>
          </a:xfrm>
          <a:prstGeom prst="downArrow">
            <a:avLst>
              <a:gd fmla="val 50000" name="adj1"/>
              <a:gd fmla="val 4142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5694400" y="3727250"/>
            <a:ext cx="2553900" cy="739500"/>
          </a:xfrm>
          <a:prstGeom prst="rect">
            <a:avLst/>
          </a:prstGeom>
          <a:solidFill>
            <a:srgbClr val="4BACC6"/>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ICD 10 Code</a:t>
            </a:r>
            <a:r>
              <a:rPr b="1" lang="en" sz="2000">
                <a:solidFill>
                  <a:srgbClr val="FFFFFF"/>
                </a:solidFill>
              </a:rPr>
              <a:t> </a:t>
            </a:r>
            <a:endParaRPr sz="2000">
              <a:solidFill>
                <a:srgbClr val="FFFFFF"/>
              </a:solidFill>
            </a:endParaRPr>
          </a:p>
        </p:txBody>
      </p:sp>
      <p:sp>
        <p:nvSpPr>
          <p:cNvPr id="98" name="Google Shape;98;p17"/>
          <p:cNvSpPr/>
          <p:nvPr/>
        </p:nvSpPr>
        <p:spPr>
          <a:xfrm>
            <a:off x="6810100" y="3386425"/>
            <a:ext cx="289500" cy="289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A Manual Process to Find Medical Billing Codes</a:t>
            </a:r>
            <a:endParaRPr b="1" sz="2000">
              <a:solidFill>
                <a:srgbClr val="2D637F"/>
              </a:solidFill>
              <a:latin typeface="Arial"/>
              <a:ea typeface="Arial"/>
              <a:cs typeface="Arial"/>
              <a:sym typeface="Arial"/>
            </a:endParaRPr>
          </a:p>
        </p:txBody>
      </p:sp>
      <p:grpSp>
        <p:nvGrpSpPr>
          <p:cNvPr id="100" name="Google Shape;100;p17"/>
          <p:cNvGrpSpPr/>
          <p:nvPr/>
        </p:nvGrpSpPr>
        <p:grpSpPr>
          <a:xfrm>
            <a:off x="6025" y="643700"/>
            <a:ext cx="9129900" cy="44100"/>
            <a:chOff x="6025" y="643700"/>
            <a:chExt cx="9129900" cy="44100"/>
          </a:xfrm>
        </p:grpSpPr>
        <p:sp>
          <p:nvSpPr>
            <p:cNvPr id="101" name="Google Shape;101;p17"/>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7"/>
          <p:cNvSpPr/>
          <p:nvPr/>
        </p:nvSpPr>
        <p:spPr>
          <a:xfrm>
            <a:off x="589025" y="12949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4" name="Google Shape;104;p17"/>
          <p:cNvSpPr/>
          <p:nvPr/>
        </p:nvSpPr>
        <p:spPr>
          <a:xfrm>
            <a:off x="741425" y="14473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5" name="Google Shape;105;p17"/>
          <p:cNvSpPr/>
          <p:nvPr/>
        </p:nvSpPr>
        <p:spPr>
          <a:xfrm>
            <a:off x="893825" y="15997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6" name="Google Shape;106;p17"/>
          <p:cNvSpPr/>
          <p:nvPr/>
        </p:nvSpPr>
        <p:spPr>
          <a:xfrm>
            <a:off x="1046225" y="17521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t>ADHD and ASD</a:t>
            </a:r>
            <a:r>
              <a:rPr lang="en" sz="1200"/>
              <a:t>. He also has anger issues and anxiety, and may meet criteria for OCD. Strong family history of mood and ADHD. Provided </a:t>
            </a:r>
            <a:r>
              <a:rPr b="1" lang="en" sz="1200"/>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
        <p:nvSpPr>
          <p:cNvPr id="107" name="Google Shape;107;p17"/>
          <p:cNvSpPr/>
          <p:nvPr/>
        </p:nvSpPr>
        <p:spPr>
          <a:xfrm>
            <a:off x="436625" y="1142552"/>
            <a:ext cx="4206900" cy="2457000"/>
          </a:xfrm>
          <a:prstGeom prst="rect">
            <a:avLst/>
          </a:prstGeom>
          <a:solidFill>
            <a:schemeClr val="lt1"/>
          </a:solidFill>
          <a:ln cap="flat" cmpd="sng" w="9525">
            <a:solidFill>
              <a:srgbClr val="000000"/>
            </a:solidFill>
            <a:prstDash val="solid"/>
            <a:round/>
            <a:headEnd len="sm" w="sm" type="none"/>
            <a:tailEnd len="sm" w="sm" type="none"/>
          </a:ln>
          <a:effectLst>
            <a:outerShdw blurRad="214313" rotWithShape="0" algn="bl" dir="5400000" dist="11430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Discharge Summary</a:t>
            </a:r>
            <a:endParaRPr b="1" sz="1200"/>
          </a:p>
          <a:p>
            <a:pPr indent="0" lvl="0" marL="0" rtl="0" algn="l">
              <a:spcBef>
                <a:spcPts val="0"/>
              </a:spcBef>
              <a:spcAft>
                <a:spcPts val="0"/>
              </a:spcAft>
              <a:buNone/>
            </a:pPr>
            <a:r>
              <a:rPr lang="en" sz="1200"/>
              <a:t>History of Present Illness (HPI): Attention difficulties she will talk to him face to face and she is unable to pay attention to him. He was diagnosed with </a:t>
            </a:r>
            <a:r>
              <a:rPr b="1" lang="en" sz="1200">
                <a:solidFill>
                  <a:schemeClr val="dk1"/>
                </a:solidFill>
                <a:highlight>
                  <a:srgbClr val="FFFF00"/>
                </a:highlight>
              </a:rPr>
              <a:t>Autism Spectrum Diagnosis</a:t>
            </a:r>
            <a:r>
              <a:rPr lang="en" sz="1200"/>
              <a:t> (he was diagnosed with PDD). He is going in the 5th grade. </a:t>
            </a:r>
            <a:endParaRPr sz="1200"/>
          </a:p>
          <a:p>
            <a:pPr indent="0" lvl="0" marL="0" rtl="0" algn="l">
              <a:spcBef>
                <a:spcPts val="0"/>
              </a:spcBef>
              <a:spcAft>
                <a:spcPts val="0"/>
              </a:spcAft>
              <a:buNone/>
            </a:pPr>
            <a:r>
              <a:rPr lang="en" sz="1200"/>
              <a:t>Treatment Options: 10 yo with history of developmental delays, meets criteria for </a:t>
            </a:r>
            <a:r>
              <a:rPr b="1" lang="en" sz="1200">
                <a:highlight>
                  <a:srgbClr val="FFFF00"/>
                </a:highlight>
              </a:rPr>
              <a:t>ADHD and ASD</a:t>
            </a:r>
            <a:r>
              <a:rPr lang="en" sz="1200"/>
              <a:t>. He also has anger issues and anxiety, and may meet criteria for OCD. Strong family history of mood and ADHD. Provided </a:t>
            </a:r>
            <a:r>
              <a:rPr b="1" lang="en" sz="1200">
                <a:highlight>
                  <a:srgbClr val="FFFF00"/>
                </a:highlight>
              </a:rPr>
              <a:t>psychoeducation about OCD</a:t>
            </a:r>
            <a:r>
              <a:rPr lang="en" sz="1200"/>
              <a:t> and anxiety and ADHD </a:t>
            </a:r>
            <a:endParaRPr sz="1200"/>
          </a:p>
          <a:p>
            <a:pPr indent="0" lvl="0" marL="0" rtl="0" algn="l">
              <a:spcBef>
                <a:spcPts val="0"/>
              </a:spcBef>
              <a:spcAft>
                <a:spcPts val="0"/>
              </a:spcAft>
              <a:buNone/>
            </a:pPr>
            <a:r>
              <a:rPr lang="en" sz="1200"/>
              <a:t>Start Zoloft 25mg. r/b/a including black box warning discussed...</a:t>
            </a:r>
            <a:endParaRPr sz="1200"/>
          </a:p>
          <a:p>
            <a:pPr indent="0" lvl="0" marL="0" rtl="0" algn="l">
              <a:spcBef>
                <a:spcPts val="0"/>
              </a:spcBef>
              <a:spcAft>
                <a:spcPts val="0"/>
              </a:spcAft>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44"/>
          <p:cNvPicPr preferRelativeResize="0"/>
          <p:nvPr/>
        </p:nvPicPr>
        <p:blipFill>
          <a:blip r:embed="rId3">
            <a:alphaModFix/>
          </a:blip>
          <a:stretch>
            <a:fillRect/>
          </a:stretch>
        </p:blipFill>
        <p:spPr>
          <a:xfrm>
            <a:off x="152400" y="114300"/>
            <a:ext cx="4434389" cy="29933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What Do Medical Coders Say about Coding Error?</a:t>
            </a:r>
            <a:endParaRPr b="1" sz="2000">
              <a:solidFill>
                <a:srgbClr val="2D637F"/>
              </a:solidFill>
              <a:latin typeface="Arial"/>
              <a:ea typeface="Arial"/>
              <a:cs typeface="Arial"/>
              <a:sym typeface="Arial"/>
            </a:endParaRPr>
          </a:p>
        </p:txBody>
      </p:sp>
      <p:grpSp>
        <p:nvGrpSpPr>
          <p:cNvPr id="113" name="Google Shape;113;p18"/>
          <p:cNvGrpSpPr/>
          <p:nvPr/>
        </p:nvGrpSpPr>
        <p:grpSpPr>
          <a:xfrm>
            <a:off x="6025" y="643700"/>
            <a:ext cx="9129900" cy="44100"/>
            <a:chOff x="6025" y="643700"/>
            <a:chExt cx="9129900" cy="44100"/>
          </a:xfrm>
        </p:grpSpPr>
        <p:sp>
          <p:nvSpPr>
            <p:cNvPr id="114" name="Google Shape;114;p18"/>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8"/>
          <p:cNvSpPr/>
          <p:nvPr/>
        </p:nvSpPr>
        <p:spPr>
          <a:xfrm>
            <a:off x="4136200" y="2836125"/>
            <a:ext cx="1131939" cy="1824731"/>
          </a:xfrm>
          <a:custGeom>
            <a:rect b="b" l="l" r="r" t="t"/>
            <a:pathLst>
              <a:path extrusionOk="0" h="1802203" w="1010660">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rgbClr val="0070C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 name="Google Shape;117;p18"/>
          <p:cNvSpPr/>
          <p:nvPr/>
        </p:nvSpPr>
        <p:spPr>
          <a:xfrm>
            <a:off x="3184375" y="920763"/>
            <a:ext cx="2366100" cy="1072800"/>
          </a:xfrm>
          <a:prstGeom prst="cloudCallout">
            <a:avLst>
              <a:gd fmla="val 19239" name="adj1"/>
              <a:gd fmla="val 95017"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Upcoding</a:t>
            </a:r>
            <a:endParaRPr i="1">
              <a:solidFill>
                <a:srgbClr val="FFFFFF"/>
              </a:solidFill>
            </a:endParaRPr>
          </a:p>
        </p:txBody>
      </p:sp>
      <p:sp>
        <p:nvSpPr>
          <p:cNvPr id="118" name="Google Shape;118;p18"/>
          <p:cNvSpPr/>
          <p:nvPr/>
        </p:nvSpPr>
        <p:spPr>
          <a:xfrm>
            <a:off x="5963650" y="1225575"/>
            <a:ext cx="2366100" cy="1072800"/>
          </a:xfrm>
          <a:prstGeom prst="cloudCallout">
            <a:avLst>
              <a:gd fmla="val -66018" name="adj1"/>
              <a:gd fmla="val 69407"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Inconsistent coding</a:t>
            </a:r>
            <a:endParaRPr i="1">
              <a:solidFill>
                <a:srgbClr val="FFFFFF"/>
              </a:solidFill>
            </a:endParaRPr>
          </a:p>
        </p:txBody>
      </p:sp>
      <p:sp>
        <p:nvSpPr>
          <p:cNvPr id="119" name="Google Shape;119;p18"/>
          <p:cNvSpPr/>
          <p:nvPr/>
        </p:nvSpPr>
        <p:spPr>
          <a:xfrm>
            <a:off x="465250" y="1225563"/>
            <a:ext cx="2366100" cy="1072800"/>
          </a:xfrm>
          <a:prstGeom prst="cloudCallout">
            <a:avLst>
              <a:gd fmla="val 110006" name="adj1"/>
              <a:gd fmla="val 88100"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L</a:t>
            </a:r>
            <a:r>
              <a:rPr i="1" lang="en">
                <a:solidFill>
                  <a:srgbClr val="FFFFFF"/>
                </a:solidFill>
              </a:rPr>
              <a:t>aborious and time consuming</a:t>
            </a:r>
            <a:endParaRPr i="1">
              <a:solidFill>
                <a:srgbClr val="FFFFFF"/>
              </a:solidFill>
            </a:endParaRPr>
          </a:p>
        </p:txBody>
      </p:sp>
      <p:sp>
        <p:nvSpPr>
          <p:cNvPr id="120" name="Google Shape;120;p18"/>
          <p:cNvSpPr/>
          <p:nvPr/>
        </p:nvSpPr>
        <p:spPr>
          <a:xfrm>
            <a:off x="328900" y="2681013"/>
            <a:ext cx="2366100" cy="1072800"/>
          </a:xfrm>
          <a:prstGeom prst="cloudCallout">
            <a:avLst>
              <a:gd fmla="val 112803" name="adj1"/>
              <a:gd fmla="val -3641"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Insufficient Training</a:t>
            </a:r>
            <a:endParaRPr i="1">
              <a:solidFill>
                <a:srgbClr val="FFFFFF"/>
              </a:solidFill>
            </a:endParaRPr>
          </a:p>
        </p:txBody>
      </p:sp>
      <p:sp>
        <p:nvSpPr>
          <p:cNvPr id="121" name="Google Shape;121;p18"/>
          <p:cNvSpPr/>
          <p:nvPr/>
        </p:nvSpPr>
        <p:spPr>
          <a:xfrm>
            <a:off x="6589300" y="2681025"/>
            <a:ext cx="2366100" cy="1072800"/>
          </a:xfrm>
          <a:prstGeom prst="cloudCallout">
            <a:avLst>
              <a:gd fmla="val -86104" name="adj1"/>
              <a:gd fmla="val -7383" name="adj2"/>
            </a:avLst>
          </a:prstGeom>
          <a:solidFill>
            <a:srgbClr val="2D637F">
              <a:alpha val="612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FFFFFF"/>
                </a:solidFill>
              </a:rPr>
              <a:t> Incorrect documentation</a:t>
            </a:r>
            <a:endParaRPr i="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mt="28000"/>
          </a:blip>
          <a:stretch>
            <a:fillRect/>
          </a:stretch>
        </p:blipFill>
        <p:spPr>
          <a:xfrm>
            <a:off x="17825" y="754995"/>
            <a:ext cx="8491951" cy="4388504"/>
          </a:xfrm>
          <a:prstGeom prst="rect">
            <a:avLst/>
          </a:prstGeom>
          <a:noFill/>
          <a:ln>
            <a:noFill/>
          </a:ln>
        </p:spPr>
      </p:pic>
      <p:sp>
        <p:nvSpPr>
          <p:cNvPr id="127" name="Google Shape;127;p19"/>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p:nvPr/>
        </p:nvSpPr>
        <p:spPr>
          <a:xfrm>
            <a:off x="17825" y="1788325"/>
            <a:ext cx="9129900" cy="1337100"/>
          </a:xfrm>
          <a:prstGeom prst="rect">
            <a:avLst/>
          </a:prstGeom>
          <a:solidFill>
            <a:srgbClr val="2D637F">
              <a:alpha val="747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000">
                <a:solidFill>
                  <a:srgbClr val="FFFFFF"/>
                </a:solidFill>
              </a:rPr>
              <a:t>Reduce the error and time taken to code medical diagnosis</a:t>
            </a:r>
            <a:endParaRPr b="1" sz="2000">
              <a:solidFill>
                <a:srgbClr val="FFFFFF"/>
              </a:solidFill>
            </a:endParaRPr>
          </a:p>
        </p:txBody>
      </p:sp>
      <p:sp>
        <p:nvSpPr>
          <p:cNvPr id="129" name="Google Shape;129;p19"/>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Our Goal</a:t>
            </a:r>
            <a:endParaRPr b="1" sz="2000">
              <a:solidFill>
                <a:srgbClr val="2D637F"/>
              </a:solidFill>
              <a:latin typeface="Arial"/>
              <a:ea typeface="Arial"/>
              <a:cs typeface="Arial"/>
              <a:sym typeface="Arial"/>
            </a:endParaRPr>
          </a:p>
        </p:txBody>
      </p:sp>
      <p:grpSp>
        <p:nvGrpSpPr>
          <p:cNvPr id="130" name="Google Shape;130;p19"/>
          <p:cNvGrpSpPr/>
          <p:nvPr/>
        </p:nvGrpSpPr>
        <p:grpSpPr>
          <a:xfrm>
            <a:off x="6025" y="643700"/>
            <a:ext cx="9129900" cy="44100"/>
            <a:chOff x="6025" y="643700"/>
            <a:chExt cx="9129900" cy="44100"/>
          </a:xfrm>
        </p:grpSpPr>
        <p:sp>
          <p:nvSpPr>
            <p:cNvPr id="131" name="Google Shape;131;p19"/>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 name="Google Shape;133;p19"/>
          <p:cNvPicPr preferRelativeResize="0"/>
          <p:nvPr/>
        </p:nvPicPr>
        <p:blipFill>
          <a:blip r:embed="rId4">
            <a:alphaModFix/>
          </a:blip>
          <a:stretch>
            <a:fillRect/>
          </a:stretch>
        </p:blipFill>
        <p:spPr>
          <a:xfrm>
            <a:off x="8354377" y="4796394"/>
            <a:ext cx="743073" cy="29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20"/>
          <p:cNvSpPr/>
          <p:nvPr/>
        </p:nvSpPr>
        <p:spPr>
          <a:xfrm>
            <a:off x="385000" y="1120950"/>
            <a:ext cx="8468400" cy="3240600"/>
          </a:xfrm>
          <a:prstGeom prst="rect">
            <a:avLst/>
          </a:prstGeom>
          <a:solidFill>
            <a:srgbClr val="EEEEEE">
              <a:alpha val="0"/>
            </a:srgbClr>
          </a:solidFill>
          <a:ln cap="flat" cmpd="sng" w="9525">
            <a:solidFill>
              <a:srgbClr val="2D637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892350"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0" name="Google Shape;140;p20"/>
          <p:cNvSpPr/>
          <p:nvPr/>
        </p:nvSpPr>
        <p:spPr>
          <a:xfrm>
            <a:off x="2740146"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1" name="Google Shape;141;p20"/>
          <p:cNvSpPr/>
          <p:nvPr/>
        </p:nvSpPr>
        <p:spPr>
          <a:xfrm>
            <a:off x="4588724"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2" name="Google Shape;142;p20"/>
          <p:cNvSpPr/>
          <p:nvPr/>
        </p:nvSpPr>
        <p:spPr>
          <a:xfrm>
            <a:off x="6437303" y="2420564"/>
            <a:ext cx="1844400" cy="353100"/>
          </a:xfrm>
          <a:prstGeom prst="rect">
            <a:avLst/>
          </a:prstGeom>
          <a:solidFill>
            <a:srgbClr val="2D637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2D637F"/>
              </a:solidFill>
              <a:latin typeface="Arial"/>
              <a:ea typeface="Arial"/>
              <a:cs typeface="Arial"/>
              <a:sym typeface="Arial"/>
            </a:endParaRPr>
          </a:p>
        </p:txBody>
      </p:sp>
      <p:sp>
        <p:nvSpPr>
          <p:cNvPr id="143" name="Google Shape;143;p20"/>
          <p:cNvSpPr txBox="1"/>
          <p:nvPr/>
        </p:nvSpPr>
        <p:spPr>
          <a:xfrm>
            <a:off x="1195008"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Data</a:t>
            </a:r>
            <a:endParaRPr b="1" sz="1600">
              <a:solidFill>
                <a:srgbClr val="FFFFFF"/>
              </a:solidFill>
              <a:latin typeface="Arial"/>
              <a:ea typeface="Arial"/>
              <a:cs typeface="Arial"/>
              <a:sym typeface="Arial"/>
            </a:endParaRPr>
          </a:p>
        </p:txBody>
      </p:sp>
      <p:sp>
        <p:nvSpPr>
          <p:cNvPr id="144" name="Google Shape;144;p20"/>
          <p:cNvSpPr txBox="1"/>
          <p:nvPr/>
        </p:nvSpPr>
        <p:spPr>
          <a:xfrm>
            <a:off x="3038488" y="2460481"/>
            <a:ext cx="14412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Preprocess</a:t>
            </a:r>
            <a:endParaRPr b="1" sz="1600">
              <a:solidFill>
                <a:srgbClr val="FFFFFF"/>
              </a:solidFill>
              <a:latin typeface="Arial"/>
              <a:ea typeface="Arial"/>
              <a:cs typeface="Arial"/>
              <a:sym typeface="Arial"/>
            </a:endParaRPr>
          </a:p>
        </p:txBody>
      </p:sp>
      <p:sp>
        <p:nvSpPr>
          <p:cNvPr id="145" name="Google Shape;145;p20"/>
          <p:cNvSpPr txBox="1"/>
          <p:nvPr/>
        </p:nvSpPr>
        <p:spPr>
          <a:xfrm>
            <a:off x="4881998"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Model</a:t>
            </a:r>
            <a:endParaRPr b="1" sz="1600">
              <a:solidFill>
                <a:srgbClr val="FFFFFF"/>
              </a:solidFill>
              <a:latin typeface="Arial"/>
              <a:ea typeface="Arial"/>
              <a:cs typeface="Arial"/>
              <a:sym typeface="Arial"/>
            </a:endParaRPr>
          </a:p>
        </p:txBody>
      </p:sp>
      <p:sp>
        <p:nvSpPr>
          <p:cNvPr id="146" name="Google Shape;146;p20"/>
          <p:cNvSpPr txBox="1"/>
          <p:nvPr/>
        </p:nvSpPr>
        <p:spPr>
          <a:xfrm>
            <a:off x="6725493" y="2460486"/>
            <a:ext cx="1268100" cy="254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rgbClr val="FFFFFF"/>
                </a:solidFill>
              </a:rPr>
              <a:t>UI</a:t>
            </a:r>
            <a:endParaRPr b="1" sz="1600">
              <a:solidFill>
                <a:srgbClr val="FFFFFF"/>
              </a:solidFill>
              <a:latin typeface="Arial"/>
              <a:ea typeface="Arial"/>
              <a:cs typeface="Arial"/>
              <a:sym typeface="Arial"/>
            </a:endParaRPr>
          </a:p>
        </p:txBody>
      </p:sp>
      <p:sp>
        <p:nvSpPr>
          <p:cNvPr id="147" name="Google Shape;147;p20"/>
          <p:cNvSpPr/>
          <p:nvPr/>
        </p:nvSpPr>
        <p:spPr>
          <a:xfrm>
            <a:off x="3566293" y="2262275"/>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48" name="Google Shape;148;p20"/>
          <p:cNvSpPr/>
          <p:nvPr/>
        </p:nvSpPr>
        <p:spPr>
          <a:xfrm>
            <a:off x="7263450" y="2262275"/>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49" name="Google Shape;149;p20"/>
          <p:cNvSpPr/>
          <p:nvPr/>
        </p:nvSpPr>
        <p:spPr>
          <a:xfrm rot="10800000">
            <a:off x="1718626" y="2771450"/>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50" name="Google Shape;150;p20"/>
          <p:cNvSpPr/>
          <p:nvPr/>
        </p:nvSpPr>
        <p:spPr>
          <a:xfrm rot="10800000">
            <a:off x="5415000" y="2771450"/>
            <a:ext cx="192000" cy="162000"/>
          </a:xfrm>
          <a:prstGeom prst="triangle">
            <a:avLst>
              <a:gd fmla="val 50000" name="adj"/>
            </a:avLst>
          </a:prstGeom>
          <a:solidFill>
            <a:srgbClr val="2D6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51" name="Google Shape;151;p20"/>
          <p:cNvSpPr txBox="1"/>
          <p:nvPr/>
        </p:nvSpPr>
        <p:spPr>
          <a:xfrm>
            <a:off x="2639201" y="1830088"/>
            <a:ext cx="2239800" cy="2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lang="en" sz="1200">
                <a:solidFill>
                  <a:srgbClr val="2D637F"/>
                </a:solidFill>
              </a:rPr>
              <a:t>Clinical BERT embeddings</a:t>
            </a:r>
            <a:endParaRPr b="1" sz="1200">
              <a:solidFill>
                <a:srgbClr val="2D637F"/>
              </a:solidFill>
            </a:endParaRPr>
          </a:p>
          <a:p>
            <a:pPr indent="0" lvl="0" marL="0" marR="0" rtl="0" algn="l">
              <a:spcBef>
                <a:spcPts val="0"/>
              </a:spcBef>
              <a:spcAft>
                <a:spcPts val="0"/>
              </a:spcAft>
              <a:buClr>
                <a:schemeClr val="dk1"/>
              </a:buClr>
              <a:buSzPts val="1100"/>
              <a:buFont typeface="Arial"/>
              <a:buNone/>
            </a:pPr>
            <a:r>
              <a:t/>
            </a:r>
            <a:endParaRPr b="1" sz="1200">
              <a:solidFill>
                <a:srgbClr val="2D637F"/>
              </a:solidFill>
            </a:endParaRPr>
          </a:p>
          <a:p>
            <a:pPr indent="0" lvl="0" marL="0" marR="0" rtl="0" algn="l">
              <a:spcBef>
                <a:spcPts val="0"/>
              </a:spcBef>
              <a:spcAft>
                <a:spcPts val="0"/>
              </a:spcAft>
              <a:buNone/>
            </a:pPr>
            <a:r>
              <a:t/>
            </a:r>
            <a:endParaRPr b="1" sz="1200">
              <a:solidFill>
                <a:srgbClr val="2D637F"/>
              </a:solidFill>
            </a:endParaRPr>
          </a:p>
        </p:txBody>
      </p:sp>
      <p:sp>
        <p:nvSpPr>
          <p:cNvPr id="152" name="Google Shape;152;p20"/>
          <p:cNvSpPr txBox="1"/>
          <p:nvPr/>
        </p:nvSpPr>
        <p:spPr>
          <a:xfrm>
            <a:off x="6444249" y="1830106"/>
            <a:ext cx="18306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2D637F"/>
                </a:solidFill>
              </a:rPr>
              <a:t>Web App</a:t>
            </a:r>
            <a:r>
              <a:rPr b="1" lang="en" sz="1200">
                <a:solidFill>
                  <a:srgbClr val="2D637F"/>
                </a:solidFill>
              </a:rPr>
              <a:t>: AWS</a:t>
            </a:r>
            <a:endParaRPr b="1" sz="1200">
              <a:solidFill>
                <a:srgbClr val="2D637F"/>
              </a:solidFill>
            </a:endParaRPr>
          </a:p>
        </p:txBody>
      </p:sp>
      <p:grpSp>
        <p:nvGrpSpPr>
          <p:cNvPr id="153" name="Google Shape;153;p20"/>
          <p:cNvGrpSpPr/>
          <p:nvPr/>
        </p:nvGrpSpPr>
        <p:grpSpPr>
          <a:xfrm>
            <a:off x="985125" y="3180017"/>
            <a:ext cx="1687840" cy="730083"/>
            <a:chOff x="1272299" y="1268875"/>
            <a:chExt cx="2446500" cy="973444"/>
          </a:xfrm>
        </p:grpSpPr>
        <p:sp>
          <p:nvSpPr>
            <p:cNvPr id="154" name="Google Shape;154;p20"/>
            <p:cNvSpPr txBox="1"/>
            <p:nvPr/>
          </p:nvSpPr>
          <p:spPr>
            <a:xfrm>
              <a:off x="1300626" y="1268875"/>
              <a:ext cx="1830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200">
                  <a:solidFill>
                    <a:srgbClr val="2D637F"/>
                  </a:solidFill>
                </a:rPr>
                <a:t>MIMIC-III</a:t>
              </a:r>
              <a:endParaRPr b="1" sz="1200">
                <a:solidFill>
                  <a:srgbClr val="2D637F"/>
                </a:solidFill>
                <a:latin typeface="Arial"/>
                <a:ea typeface="Arial"/>
                <a:cs typeface="Arial"/>
                <a:sym typeface="Arial"/>
              </a:endParaRPr>
            </a:p>
          </p:txBody>
        </p:sp>
        <p:sp>
          <p:nvSpPr>
            <p:cNvPr id="155" name="Google Shape;155;p20"/>
            <p:cNvSpPr txBox="1"/>
            <p:nvPr/>
          </p:nvSpPr>
          <p:spPr>
            <a:xfrm>
              <a:off x="1272299" y="1610819"/>
              <a:ext cx="2446500" cy="63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 sz="900">
                  <a:solidFill>
                    <a:srgbClr val="2D637F"/>
                  </a:solidFill>
                </a:rPr>
                <a:t>Clinical notes and diagnosis codes linked to each note</a:t>
              </a:r>
              <a:endParaRPr i="1" sz="900">
                <a:solidFill>
                  <a:srgbClr val="2D637F"/>
                </a:solidFill>
              </a:endParaRPr>
            </a:p>
          </p:txBody>
        </p:sp>
      </p:grpSp>
      <p:sp>
        <p:nvSpPr>
          <p:cNvPr id="156" name="Google Shape;156;p20"/>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Our Approach</a:t>
            </a:r>
            <a:endParaRPr b="1" sz="2000">
              <a:solidFill>
                <a:srgbClr val="2D637F"/>
              </a:solidFill>
              <a:latin typeface="Arial"/>
              <a:ea typeface="Arial"/>
              <a:cs typeface="Arial"/>
              <a:sym typeface="Arial"/>
            </a:endParaRPr>
          </a:p>
        </p:txBody>
      </p:sp>
      <p:grpSp>
        <p:nvGrpSpPr>
          <p:cNvPr id="157" name="Google Shape;157;p20"/>
          <p:cNvGrpSpPr/>
          <p:nvPr/>
        </p:nvGrpSpPr>
        <p:grpSpPr>
          <a:xfrm>
            <a:off x="6025" y="643700"/>
            <a:ext cx="9129900" cy="44100"/>
            <a:chOff x="6025" y="643700"/>
            <a:chExt cx="9129900" cy="44100"/>
          </a:xfrm>
        </p:grpSpPr>
        <p:sp>
          <p:nvSpPr>
            <p:cNvPr id="158" name="Google Shape;158;p20"/>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20"/>
          <p:cNvSpPr txBox="1"/>
          <p:nvPr/>
        </p:nvSpPr>
        <p:spPr>
          <a:xfrm>
            <a:off x="4520500" y="3180025"/>
            <a:ext cx="1912500" cy="2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100"/>
              <a:buFont typeface="Arial"/>
              <a:buNone/>
            </a:pPr>
            <a:r>
              <a:rPr b="1" lang="en" sz="1200">
                <a:solidFill>
                  <a:srgbClr val="2D637F"/>
                </a:solidFill>
              </a:rPr>
              <a:t>CNN / Transfer learning</a:t>
            </a:r>
            <a:endParaRPr b="1" sz="1200">
              <a:solidFill>
                <a:srgbClr val="2D637F"/>
              </a:solidFill>
            </a:endParaRPr>
          </a:p>
          <a:p>
            <a:pPr indent="0" lvl="0" marL="0" marR="0" rtl="0" algn="ctr">
              <a:spcBef>
                <a:spcPts val="0"/>
              </a:spcBef>
              <a:spcAft>
                <a:spcPts val="0"/>
              </a:spcAft>
              <a:buClr>
                <a:schemeClr val="dk1"/>
              </a:buClr>
              <a:buSzPts val="1100"/>
              <a:buFont typeface="Arial"/>
              <a:buNone/>
            </a:pPr>
            <a:r>
              <a:t/>
            </a:r>
            <a:endParaRPr b="1" sz="1200">
              <a:solidFill>
                <a:srgbClr val="2D637F"/>
              </a:solidFill>
            </a:endParaRPr>
          </a:p>
          <a:p>
            <a:pPr indent="0" lvl="0" marL="0" marR="0" rtl="0" algn="ctr">
              <a:spcBef>
                <a:spcPts val="0"/>
              </a:spcBef>
              <a:spcAft>
                <a:spcPts val="0"/>
              </a:spcAft>
              <a:buNone/>
            </a:pPr>
            <a:r>
              <a:t/>
            </a:r>
            <a:endParaRPr b="1" sz="1200">
              <a:solidFill>
                <a:srgbClr val="2D637F"/>
              </a:solidFill>
            </a:endParaRPr>
          </a:p>
        </p:txBody>
      </p:sp>
      <p:sp>
        <p:nvSpPr>
          <p:cNvPr id="161" name="Google Shape;161;p20"/>
          <p:cNvSpPr/>
          <p:nvPr/>
        </p:nvSpPr>
        <p:spPr>
          <a:xfrm>
            <a:off x="2814738" y="2474302"/>
            <a:ext cx="256082" cy="241561"/>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162" name="Google Shape;162;p20"/>
          <p:cNvSpPr/>
          <p:nvPr/>
        </p:nvSpPr>
        <p:spPr>
          <a:xfrm flipH="1" rot="-5400000">
            <a:off x="4762829" y="2454122"/>
            <a:ext cx="256253" cy="268910"/>
          </a:xfrm>
          <a:custGeom>
            <a:rect b="b" l="l" r="r" t="t"/>
            <a:pathLst>
              <a:path extrusionOk="0" h="2758049" w="2928608">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000000"/>
              </a:solidFill>
              <a:latin typeface="Arial"/>
              <a:ea typeface="Arial"/>
              <a:cs typeface="Arial"/>
              <a:sym typeface="Arial"/>
            </a:endParaRPr>
          </a:p>
        </p:txBody>
      </p:sp>
      <p:sp>
        <p:nvSpPr>
          <p:cNvPr id="163" name="Google Shape;163;p20"/>
          <p:cNvSpPr/>
          <p:nvPr/>
        </p:nvSpPr>
        <p:spPr>
          <a:xfrm>
            <a:off x="1171760" y="2462732"/>
            <a:ext cx="194400" cy="218061"/>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pic>
        <p:nvPicPr>
          <p:cNvPr id="164" name="Google Shape;164;p20"/>
          <p:cNvPicPr preferRelativeResize="0"/>
          <p:nvPr/>
        </p:nvPicPr>
        <p:blipFill>
          <a:blip r:embed="rId3">
            <a:alphaModFix/>
          </a:blip>
          <a:stretch>
            <a:fillRect/>
          </a:stretch>
        </p:blipFill>
        <p:spPr>
          <a:xfrm>
            <a:off x="6630896" y="2476443"/>
            <a:ext cx="257583" cy="241325"/>
          </a:xfrm>
          <a:prstGeom prst="rect">
            <a:avLst/>
          </a:prstGeom>
          <a:noFill/>
          <a:ln>
            <a:noFill/>
          </a:ln>
        </p:spPr>
      </p:pic>
      <p:grpSp>
        <p:nvGrpSpPr>
          <p:cNvPr id="165" name="Google Shape;165;p20"/>
          <p:cNvGrpSpPr/>
          <p:nvPr/>
        </p:nvGrpSpPr>
        <p:grpSpPr>
          <a:xfrm>
            <a:off x="385000" y="1167075"/>
            <a:ext cx="1350875" cy="415100"/>
            <a:chOff x="6910050" y="4454250"/>
            <a:chExt cx="1350875" cy="415100"/>
          </a:xfrm>
        </p:grpSpPr>
        <p:sp>
          <p:nvSpPr>
            <p:cNvPr id="166" name="Google Shape;166;p20"/>
            <p:cNvSpPr txBox="1"/>
            <p:nvPr/>
          </p:nvSpPr>
          <p:spPr>
            <a:xfrm>
              <a:off x="7072925" y="4549900"/>
              <a:ext cx="1188000" cy="28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000">
                  <a:solidFill>
                    <a:srgbClr val="2D637F"/>
                  </a:solidFill>
                </a:rPr>
                <a:t>MBVA</a:t>
              </a:r>
              <a:endParaRPr b="1" sz="2000">
                <a:solidFill>
                  <a:srgbClr val="2D637F"/>
                </a:solidFill>
                <a:latin typeface="Arial"/>
                <a:ea typeface="Arial"/>
                <a:cs typeface="Arial"/>
                <a:sym typeface="Arial"/>
              </a:endParaRPr>
            </a:p>
          </p:txBody>
        </p:sp>
        <p:pic>
          <p:nvPicPr>
            <p:cNvPr id="167" name="Google Shape;167;p20"/>
            <p:cNvPicPr preferRelativeResize="0"/>
            <p:nvPr/>
          </p:nvPicPr>
          <p:blipFill>
            <a:blip r:embed="rId4">
              <a:alphaModFix/>
            </a:blip>
            <a:stretch>
              <a:fillRect/>
            </a:stretch>
          </p:blipFill>
          <p:spPr>
            <a:xfrm>
              <a:off x="6910050" y="4454250"/>
              <a:ext cx="415100" cy="4151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21"/>
          <p:cNvSpPr/>
          <p:nvPr/>
        </p:nvSpPr>
        <p:spPr>
          <a:xfrm>
            <a:off x="2344625" y="1042725"/>
            <a:ext cx="6691200" cy="39405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2497025" y="1805675"/>
            <a:ext cx="1707000" cy="27363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txBox="1"/>
          <p:nvPr>
            <p:ph idx="12" type="sldNum"/>
          </p:nvPr>
        </p:nvSpPr>
        <p:spPr>
          <a:xfrm>
            <a:off x="8701159" y="4840170"/>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5" name="Google Shape;175;p21"/>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MBVA Application Architecture</a:t>
            </a:r>
            <a:endParaRPr b="1" sz="2000">
              <a:solidFill>
                <a:srgbClr val="2D637F"/>
              </a:solidFill>
              <a:latin typeface="Arial"/>
              <a:ea typeface="Arial"/>
              <a:cs typeface="Arial"/>
              <a:sym typeface="Arial"/>
            </a:endParaRPr>
          </a:p>
        </p:txBody>
      </p:sp>
      <p:grpSp>
        <p:nvGrpSpPr>
          <p:cNvPr id="176" name="Google Shape;176;p21"/>
          <p:cNvGrpSpPr/>
          <p:nvPr/>
        </p:nvGrpSpPr>
        <p:grpSpPr>
          <a:xfrm>
            <a:off x="6025" y="643700"/>
            <a:ext cx="9129900" cy="44100"/>
            <a:chOff x="6025" y="643700"/>
            <a:chExt cx="9129900" cy="44100"/>
          </a:xfrm>
        </p:grpSpPr>
        <p:sp>
          <p:nvSpPr>
            <p:cNvPr id="177" name="Google Shape;177;p21"/>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 name="Google Shape;179;p21"/>
          <p:cNvPicPr preferRelativeResize="0"/>
          <p:nvPr/>
        </p:nvPicPr>
        <p:blipFill>
          <a:blip r:embed="rId3">
            <a:alphaModFix/>
          </a:blip>
          <a:stretch>
            <a:fillRect/>
          </a:stretch>
        </p:blipFill>
        <p:spPr>
          <a:xfrm flipH="1">
            <a:off x="304684" y="2047388"/>
            <a:ext cx="1223541" cy="1048749"/>
          </a:xfrm>
          <a:prstGeom prst="rect">
            <a:avLst/>
          </a:prstGeom>
          <a:noFill/>
          <a:ln>
            <a:noFill/>
          </a:ln>
        </p:spPr>
      </p:pic>
      <p:pic>
        <p:nvPicPr>
          <p:cNvPr id="180" name="Google Shape;180;p21"/>
          <p:cNvPicPr preferRelativeResize="0"/>
          <p:nvPr/>
        </p:nvPicPr>
        <p:blipFill>
          <a:blip r:embed="rId4">
            <a:alphaModFix/>
          </a:blip>
          <a:stretch>
            <a:fillRect/>
          </a:stretch>
        </p:blipFill>
        <p:spPr>
          <a:xfrm>
            <a:off x="2559198" y="2199775"/>
            <a:ext cx="1500501" cy="1048726"/>
          </a:xfrm>
          <a:prstGeom prst="rect">
            <a:avLst/>
          </a:prstGeom>
          <a:noFill/>
          <a:ln cap="flat" cmpd="sng" w="28575">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pic>
        <p:nvPicPr>
          <p:cNvPr id="181" name="Google Shape;181;p21"/>
          <p:cNvPicPr preferRelativeResize="0"/>
          <p:nvPr/>
        </p:nvPicPr>
        <p:blipFill>
          <a:blip r:embed="rId5">
            <a:alphaModFix/>
          </a:blip>
          <a:stretch>
            <a:fillRect/>
          </a:stretch>
        </p:blipFill>
        <p:spPr>
          <a:xfrm>
            <a:off x="1299625" y="2500438"/>
            <a:ext cx="1045000" cy="142600"/>
          </a:xfrm>
          <a:prstGeom prst="rect">
            <a:avLst/>
          </a:prstGeom>
          <a:noFill/>
          <a:ln>
            <a:noFill/>
          </a:ln>
          <a:effectLst>
            <a:outerShdw blurRad="57150" rotWithShape="0" algn="bl" dir="5400000" dist="19050">
              <a:srgbClr val="000000">
                <a:alpha val="50000"/>
              </a:srgbClr>
            </a:outerShdw>
          </a:effectLst>
        </p:spPr>
      </p:pic>
      <p:pic>
        <p:nvPicPr>
          <p:cNvPr id="182" name="Google Shape;182;p21"/>
          <p:cNvPicPr preferRelativeResize="0"/>
          <p:nvPr/>
        </p:nvPicPr>
        <p:blipFill>
          <a:blip r:embed="rId6">
            <a:alphaModFix/>
          </a:blip>
          <a:stretch>
            <a:fillRect/>
          </a:stretch>
        </p:blipFill>
        <p:spPr>
          <a:xfrm>
            <a:off x="2497025" y="1159053"/>
            <a:ext cx="914400" cy="343614"/>
          </a:xfrm>
          <a:prstGeom prst="rect">
            <a:avLst/>
          </a:prstGeom>
          <a:noFill/>
          <a:ln>
            <a:noFill/>
          </a:ln>
        </p:spPr>
      </p:pic>
      <p:pic>
        <p:nvPicPr>
          <p:cNvPr id="183" name="Google Shape;183;p21"/>
          <p:cNvPicPr preferRelativeResize="0"/>
          <p:nvPr/>
        </p:nvPicPr>
        <p:blipFill>
          <a:blip r:embed="rId7">
            <a:alphaModFix/>
          </a:blip>
          <a:stretch>
            <a:fillRect/>
          </a:stretch>
        </p:blipFill>
        <p:spPr>
          <a:xfrm>
            <a:off x="2649425" y="3378901"/>
            <a:ext cx="1223552" cy="173349"/>
          </a:xfrm>
          <a:prstGeom prst="rect">
            <a:avLst/>
          </a:prstGeom>
          <a:noFill/>
          <a:ln>
            <a:noFill/>
          </a:ln>
          <a:effectLst>
            <a:outerShdw blurRad="57150" rotWithShape="0" algn="bl" dir="5400000" dist="19050">
              <a:srgbClr val="000000">
                <a:alpha val="50000"/>
              </a:srgbClr>
            </a:outerShdw>
          </a:effectLst>
        </p:spPr>
      </p:pic>
      <p:pic>
        <p:nvPicPr>
          <p:cNvPr id="184" name="Google Shape;184;p21"/>
          <p:cNvPicPr preferRelativeResize="0"/>
          <p:nvPr/>
        </p:nvPicPr>
        <p:blipFill>
          <a:blip r:embed="rId8">
            <a:alphaModFix/>
          </a:blip>
          <a:stretch>
            <a:fillRect/>
          </a:stretch>
        </p:blipFill>
        <p:spPr>
          <a:xfrm>
            <a:off x="2715313" y="3682650"/>
            <a:ext cx="477825" cy="718950"/>
          </a:xfrm>
          <a:prstGeom prst="rect">
            <a:avLst/>
          </a:prstGeom>
          <a:noFill/>
          <a:ln>
            <a:noFill/>
          </a:ln>
          <a:effectLst>
            <a:outerShdw blurRad="57150" rotWithShape="0" algn="bl" dir="5400000" dist="19050">
              <a:srgbClr val="000000">
                <a:alpha val="50000"/>
              </a:srgbClr>
            </a:outerShdw>
          </a:effectLst>
        </p:spPr>
      </p:pic>
      <p:pic>
        <p:nvPicPr>
          <p:cNvPr id="185" name="Google Shape;185;p21"/>
          <p:cNvPicPr preferRelativeResize="0"/>
          <p:nvPr/>
        </p:nvPicPr>
        <p:blipFill>
          <a:blip r:embed="rId9">
            <a:alphaModFix/>
          </a:blip>
          <a:stretch>
            <a:fillRect/>
          </a:stretch>
        </p:blipFill>
        <p:spPr>
          <a:xfrm>
            <a:off x="5779063" y="2022725"/>
            <a:ext cx="477825" cy="477825"/>
          </a:xfrm>
          <a:prstGeom prst="rect">
            <a:avLst/>
          </a:prstGeom>
          <a:noFill/>
          <a:ln>
            <a:noFill/>
          </a:ln>
        </p:spPr>
      </p:pic>
      <p:pic>
        <p:nvPicPr>
          <p:cNvPr id="186" name="Google Shape;186;p21"/>
          <p:cNvPicPr preferRelativeResize="0"/>
          <p:nvPr/>
        </p:nvPicPr>
        <p:blipFill>
          <a:blip r:embed="rId10">
            <a:alphaModFix/>
          </a:blip>
          <a:stretch>
            <a:fillRect/>
          </a:stretch>
        </p:blipFill>
        <p:spPr>
          <a:xfrm>
            <a:off x="7027850" y="2012998"/>
            <a:ext cx="477825" cy="490081"/>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pic>
      <p:pic>
        <p:nvPicPr>
          <p:cNvPr id="187" name="Google Shape;187;p21"/>
          <p:cNvPicPr preferRelativeResize="0"/>
          <p:nvPr/>
        </p:nvPicPr>
        <p:blipFill>
          <a:blip r:embed="rId5">
            <a:alphaModFix/>
          </a:blip>
          <a:stretch>
            <a:fillRect/>
          </a:stretch>
        </p:blipFill>
        <p:spPr>
          <a:xfrm rot="10">
            <a:off x="4204025" y="2757502"/>
            <a:ext cx="1462675" cy="142596"/>
          </a:xfrm>
          <a:prstGeom prst="rect">
            <a:avLst/>
          </a:prstGeom>
          <a:noFill/>
          <a:ln>
            <a:noFill/>
          </a:ln>
          <a:effectLst>
            <a:outerShdw blurRad="57150" rotWithShape="0" algn="bl" dir="5400000" dist="19050">
              <a:srgbClr val="000000">
                <a:alpha val="50000"/>
              </a:srgbClr>
            </a:outerShdw>
          </a:effectLst>
        </p:spPr>
      </p:pic>
      <p:pic>
        <p:nvPicPr>
          <p:cNvPr id="188" name="Google Shape;188;p21"/>
          <p:cNvPicPr preferRelativeResize="0"/>
          <p:nvPr/>
        </p:nvPicPr>
        <p:blipFill>
          <a:blip r:embed="rId11">
            <a:alphaModFix/>
          </a:blip>
          <a:stretch>
            <a:fillRect/>
          </a:stretch>
        </p:blipFill>
        <p:spPr>
          <a:xfrm>
            <a:off x="7976268" y="2241471"/>
            <a:ext cx="914400" cy="1045029"/>
          </a:xfrm>
          <a:prstGeom prst="rect">
            <a:avLst/>
          </a:prstGeom>
          <a:noFill/>
          <a:ln>
            <a:noFill/>
          </a:ln>
        </p:spPr>
      </p:pic>
      <p:pic>
        <p:nvPicPr>
          <p:cNvPr id="189" name="Google Shape;189;p21"/>
          <p:cNvPicPr preferRelativeResize="0"/>
          <p:nvPr/>
        </p:nvPicPr>
        <p:blipFill>
          <a:blip r:embed="rId5">
            <a:alphaModFix/>
          </a:blip>
          <a:stretch>
            <a:fillRect/>
          </a:stretch>
        </p:blipFill>
        <p:spPr>
          <a:xfrm rot="3">
            <a:off x="7577204" y="2683825"/>
            <a:ext cx="548700" cy="80615"/>
          </a:xfrm>
          <a:prstGeom prst="rect">
            <a:avLst/>
          </a:prstGeom>
          <a:noFill/>
          <a:ln>
            <a:noFill/>
          </a:ln>
          <a:effectLst>
            <a:outerShdw blurRad="57150" rotWithShape="0" algn="bl" dir="5400000" dist="19050">
              <a:srgbClr val="000000">
                <a:alpha val="50000"/>
              </a:srgbClr>
            </a:outerShdw>
          </a:effectLst>
        </p:spPr>
      </p:pic>
      <p:sp>
        <p:nvSpPr>
          <p:cNvPr id="190" name="Google Shape;190;p21"/>
          <p:cNvSpPr txBox="1"/>
          <p:nvPr/>
        </p:nvSpPr>
        <p:spPr>
          <a:xfrm rot="-1630">
            <a:off x="4448909" y="2374971"/>
            <a:ext cx="1265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Text Query</a:t>
            </a:r>
            <a:endParaRPr b="1" sz="1200"/>
          </a:p>
        </p:txBody>
      </p:sp>
      <p:sp>
        <p:nvSpPr>
          <p:cNvPr id="191" name="Google Shape;191;p21"/>
          <p:cNvSpPr/>
          <p:nvPr/>
        </p:nvSpPr>
        <p:spPr>
          <a:xfrm>
            <a:off x="5682250" y="1805675"/>
            <a:ext cx="3258300" cy="1746600"/>
          </a:xfrm>
          <a:prstGeom prst="rect">
            <a:avLst/>
          </a:prstGeom>
          <a:solidFill>
            <a:srgbClr val="EEEEEE">
              <a:alpha val="0"/>
            </a:srgbClr>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txBox="1"/>
          <p:nvPr/>
        </p:nvSpPr>
        <p:spPr>
          <a:xfrm>
            <a:off x="2833475" y="1785450"/>
            <a:ext cx="9144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Web App</a:t>
            </a:r>
            <a:endParaRPr b="1" sz="1200"/>
          </a:p>
        </p:txBody>
      </p:sp>
      <p:sp>
        <p:nvSpPr>
          <p:cNvPr id="193" name="Google Shape;193;p21"/>
          <p:cNvSpPr txBox="1"/>
          <p:nvPr/>
        </p:nvSpPr>
        <p:spPr>
          <a:xfrm>
            <a:off x="6432625" y="2756063"/>
            <a:ext cx="1320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Business Logic</a:t>
            </a:r>
            <a:endParaRPr b="1" sz="1200"/>
          </a:p>
        </p:txBody>
      </p:sp>
      <p:pic>
        <p:nvPicPr>
          <p:cNvPr id="194" name="Google Shape;194;p21"/>
          <p:cNvPicPr preferRelativeResize="0"/>
          <p:nvPr/>
        </p:nvPicPr>
        <p:blipFill>
          <a:blip r:embed="rId8">
            <a:alphaModFix/>
          </a:blip>
          <a:stretch>
            <a:fillRect/>
          </a:stretch>
        </p:blipFill>
        <p:spPr>
          <a:xfrm>
            <a:off x="5761899" y="2589963"/>
            <a:ext cx="447395" cy="673199"/>
          </a:xfrm>
          <a:prstGeom prst="rect">
            <a:avLst/>
          </a:prstGeom>
          <a:noFill/>
          <a:ln>
            <a:noFill/>
          </a:ln>
          <a:effectLst>
            <a:outerShdw blurRad="57150" rotWithShape="0" algn="bl" dir="5400000" dist="19050">
              <a:srgbClr val="000000">
                <a:alpha val="50000"/>
              </a:srgbClr>
            </a:outerShdw>
          </a:effectLst>
        </p:spPr>
      </p:pic>
      <p:sp>
        <p:nvSpPr>
          <p:cNvPr id="195" name="Google Shape;195;p21"/>
          <p:cNvSpPr txBox="1"/>
          <p:nvPr/>
        </p:nvSpPr>
        <p:spPr>
          <a:xfrm>
            <a:off x="-125" y="3208750"/>
            <a:ext cx="2268600" cy="343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Medical Coder</a:t>
            </a:r>
            <a:endParaRPr b="1" sz="1200"/>
          </a:p>
          <a:p>
            <a:pPr indent="-304800" lvl="0" marL="457200" rtl="0" algn="l">
              <a:spcBef>
                <a:spcPts val="0"/>
              </a:spcBef>
              <a:spcAft>
                <a:spcPts val="0"/>
              </a:spcAft>
              <a:buSzPts val="1200"/>
              <a:buChar char="●"/>
            </a:pPr>
            <a:r>
              <a:rPr b="1" lang="en" sz="1200"/>
              <a:t>Physician Assistant</a:t>
            </a:r>
            <a:endParaRPr b="1" sz="1200"/>
          </a:p>
          <a:p>
            <a:pPr indent="-304800" lvl="0" marL="457200" rtl="0" algn="l">
              <a:spcBef>
                <a:spcPts val="0"/>
              </a:spcBef>
              <a:spcAft>
                <a:spcPts val="0"/>
              </a:spcAft>
              <a:buSzPts val="1200"/>
              <a:buChar char="●"/>
            </a:pPr>
            <a:r>
              <a:rPr b="1" lang="en" sz="1200"/>
              <a:t>Nurse </a:t>
            </a:r>
            <a:r>
              <a:rPr b="1" lang="en" sz="1200"/>
              <a:t>Practitioner</a:t>
            </a:r>
            <a:endParaRPr b="1" sz="1200"/>
          </a:p>
          <a:p>
            <a:pPr indent="-304800" lvl="0" marL="457200" rtl="0" algn="l">
              <a:spcBef>
                <a:spcPts val="0"/>
              </a:spcBef>
              <a:spcAft>
                <a:spcPts val="0"/>
              </a:spcAft>
              <a:buSzPts val="1200"/>
              <a:buChar char="●"/>
            </a:pPr>
            <a:r>
              <a:rPr b="1" lang="en" sz="1200"/>
              <a:t>Doctor</a:t>
            </a:r>
            <a:endParaRPr b="1" sz="1200"/>
          </a:p>
          <a:p>
            <a:pPr indent="-304800" lvl="0" marL="457200" rtl="0" algn="l">
              <a:spcBef>
                <a:spcPts val="0"/>
              </a:spcBef>
              <a:spcAft>
                <a:spcPts val="0"/>
              </a:spcAft>
              <a:buSzPts val="1200"/>
              <a:buChar char="●"/>
            </a:pPr>
            <a:r>
              <a:rPr b="1" lang="en" sz="1200"/>
              <a:t>Patient</a:t>
            </a:r>
            <a:endParaRPr b="1" sz="1200"/>
          </a:p>
        </p:txBody>
      </p:sp>
      <p:pic>
        <p:nvPicPr>
          <p:cNvPr id="196" name="Google Shape;196;p21"/>
          <p:cNvPicPr preferRelativeResize="0"/>
          <p:nvPr/>
        </p:nvPicPr>
        <p:blipFill>
          <a:blip r:embed="rId12">
            <a:alphaModFix/>
          </a:blip>
          <a:stretch>
            <a:fillRect/>
          </a:stretch>
        </p:blipFill>
        <p:spPr>
          <a:xfrm>
            <a:off x="6356625" y="2021575"/>
            <a:ext cx="571500" cy="472916"/>
          </a:xfrm>
          <a:prstGeom prst="rect">
            <a:avLst/>
          </a:prstGeom>
          <a:noFill/>
          <a:ln>
            <a:noFill/>
          </a:ln>
        </p:spPr>
      </p:pic>
      <p:pic>
        <p:nvPicPr>
          <p:cNvPr id="197" name="Google Shape;197;p21"/>
          <p:cNvPicPr preferRelativeResize="0"/>
          <p:nvPr/>
        </p:nvPicPr>
        <p:blipFill>
          <a:blip r:embed="rId13">
            <a:alphaModFix/>
          </a:blip>
          <a:stretch>
            <a:fillRect/>
          </a:stretch>
        </p:blipFill>
        <p:spPr>
          <a:xfrm>
            <a:off x="8230477" y="1080106"/>
            <a:ext cx="743073" cy="296225"/>
          </a:xfrm>
          <a:prstGeom prst="rect">
            <a:avLst/>
          </a:prstGeom>
          <a:noFill/>
          <a:ln>
            <a:noFill/>
          </a:ln>
        </p:spPr>
      </p:pic>
      <p:pic>
        <p:nvPicPr>
          <p:cNvPr id="198" name="Google Shape;198;p21"/>
          <p:cNvPicPr preferRelativeResize="0"/>
          <p:nvPr/>
        </p:nvPicPr>
        <p:blipFill>
          <a:blip r:embed="rId14">
            <a:alphaModFix/>
          </a:blip>
          <a:stretch>
            <a:fillRect/>
          </a:stretch>
        </p:blipFill>
        <p:spPr>
          <a:xfrm>
            <a:off x="4613788" y="2916650"/>
            <a:ext cx="514350" cy="51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2" name="Shape 202"/>
        <p:cNvGrpSpPr/>
        <p:nvPr/>
      </p:nvGrpSpPr>
      <p:grpSpPr>
        <a:xfrm>
          <a:off x="0" y="0"/>
          <a:ext cx="0" cy="0"/>
          <a:chOff x="0" y="0"/>
          <a:chExt cx="0" cy="0"/>
        </a:xfrm>
      </p:grpSpPr>
      <p:sp>
        <p:nvSpPr>
          <p:cNvPr id="203" name="Google Shape;203;p22"/>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04" name="Google Shape;204;p22"/>
          <p:cNvGrpSpPr/>
          <p:nvPr/>
        </p:nvGrpSpPr>
        <p:grpSpPr>
          <a:xfrm>
            <a:off x="6025" y="643700"/>
            <a:ext cx="9129900" cy="44100"/>
            <a:chOff x="6025" y="643700"/>
            <a:chExt cx="9129900" cy="44100"/>
          </a:xfrm>
        </p:grpSpPr>
        <p:sp>
          <p:nvSpPr>
            <p:cNvPr id="205" name="Google Shape;205;p22"/>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 name="Google Shape;207;p22"/>
          <p:cNvPicPr preferRelativeResize="0"/>
          <p:nvPr/>
        </p:nvPicPr>
        <p:blipFill>
          <a:blip r:embed="rId3">
            <a:alphaModFix/>
          </a:blip>
          <a:stretch>
            <a:fillRect/>
          </a:stretch>
        </p:blipFill>
        <p:spPr>
          <a:xfrm>
            <a:off x="8140202" y="4697556"/>
            <a:ext cx="743073" cy="296225"/>
          </a:xfrm>
          <a:prstGeom prst="rect">
            <a:avLst/>
          </a:prstGeom>
          <a:noFill/>
          <a:ln>
            <a:noFill/>
          </a:ln>
        </p:spPr>
      </p:pic>
      <p:pic>
        <p:nvPicPr>
          <p:cNvPr id="208" name="Google Shape;208;p22"/>
          <p:cNvPicPr preferRelativeResize="0"/>
          <p:nvPr/>
        </p:nvPicPr>
        <p:blipFill>
          <a:blip r:embed="rId4">
            <a:alphaModFix/>
          </a:blip>
          <a:stretch>
            <a:fillRect/>
          </a:stretch>
        </p:blipFill>
        <p:spPr>
          <a:xfrm>
            <a:off x="457200" y="840200"/>
            <a:ext cx="6667494" cy="415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p23"/>
          <p:cNvSpPr txBox="1"/>
          <p:nvPr>
            <p:ph type="title"/>
          </p:nvPr>
        </p:nvSpPr>
        <p:spPr>
          <a:xfrm>
            <a:off x="356075" y="138000"/>
            <a:ext cx="8692200" cy="47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sz="2000">
                <a:solidFill>
                  <a:srgbClr val="2D637F"/>
                </a:solidFill>
                <a:latin typeface="Arial"/>
                <a:ea typeface="Arial"/>
                <a:cs typeface="Arial"/>
                <a:sym typeface="Arial"/>
              </a:rPr>
              <a:t>Divide and Conquer with An Ensemble of Multi-Label Classifiers</a:t>
            </a:r>
            <a:endParaRPr b="1" sz="2000">
              <a:solidFill>
                <a:srgbClr val="2D637F"/>
              </a:solidFill>
              <a:latin typeface="Arial"/>
              <a:ea typeface="Arial"/>
              <a:cs typeface="Arial"/>
              <a:sym typeface="Arial"/>
            </a:endParaRPr>
          </a:p>
        </p:txBody>
      </p:sp>
      <p:grpSp>
        <p:nvGrpSpPr>
          <p:cNvPr id="214" name="Google Shape;214;p23"/>
          <p:cNvGrpSpPr/>
          <p:nvPr/>
        </p:nvGrpSpPr>
        <p:grpSpPr>
          <a:xfrm>
            <a:off x="6025" y="643700"/>
            <a:ext cx="9129900" cy="44100"/>
            <a:chOff x="6025" y="643700"/>
            <a:chExt cx="9129900" cy="44100"/>
          </a:xfrm>
        </p:grpSpPr>
        <p:sp>
          <p:nvSpPr>
            <p:cNvPr id="215" name="Google Shape;215;p23"/>
            <p:cNvSpPr/>
            <p:nvPr/>
          </p:nvSpPr>
          <p:spPr>
            <a:xfrm>
              <a:off x="653725" y="643700"/>
              <a:ext cx="8482200" cy="44100"/>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025" y="643700"/>
              <a:ext cx="926400" cy="44100"/>
            </a:xfrm>
            <a:prstGeom prst="rect">
              <a:avLst/>
            </a:prstGeom>
            <a:solidFill>
              <a:srgbClr val="2D637F"/>
            </a:solidFill>
            <a:ln cap="flat" cmpd="sng" w="9525">
              <a:solidFill>
                <a:srgbClr val="2D63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 name="Google Shape;217;p23"/>
          <p:cNvPicPr preferRelativeResize="0"/>
          <p:nvPr/>
        </p:nvPicPr>
        <p:blipFill>
          <a:blip r:embed="rId3">
            <a:alphaModFix/>
          </a:blip>
          <a:stretch>
            <a:fillRect/>
          </a:stretch>
        </p:blipFill>
        <p:spPr>
          <a:xfrm>
            <a:off x="8140202" y="4697556"/>
            <a:ext cx="743073" cy="296225"/>
          </a:xfrm>
          <a:prstGeom prst="rect">
            <a:avLst/>
          </a:prstGeom>
          <a:noFill/>
          <a:ln>
            <a:noFill/>
          </a:ln>
        </p:spPr>
      </p:pic>
      <p:pic>
        <p:nvPicPr>
          <p:cNvPr id="218" name="Google Shape;218;p23"/>
          <p:cNvPicPr preferRelativeResize="0"/>
          <p:nvPr/>
        </p:nvPicPr>
        <p:blipFill>
          <a:blip r:embed="rId4">
            <a:alphaModFix/>
          </a:blip>
          <a:stretch>
            <a:fillRect/>
          </a:stretch>
        </p:blipFill>
        <p:spPr>
          <a:xfrm>
            <a:off x="457200" y="840200"/>
            <a:ext cx="6667494" cy="415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